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3" r:id="rId1"/>
  </p:sldMasterIdLst>
  <p:notesMasterIdLst>
    <p:notesMasterId r:id="rId20"/>
  </p:notesMasterIdLst>
  <p:sldIdLst>
    <p:sldId id="256" r:id="rId2"/>
    <p:sldId id="307" r:id="rId3"/>
    <p:sldId id="308"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D31760-B759-43F0-AFCB-33DE0F4BBA7F}">
  <a:tblStyle styleId="{73D31760-B759-43F0-AFCB-33DE0F4BBA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10"/>
    <p:restoredTop sz="83793"/>
  </p:normalViewPr>
  <p:slideViewPr>
    <p:cSldViewPr snapToGrid="0">
      <p:cViewPr varScale="1">
        <p:scale>
          <a:sx n="140" d="100"/>
          <a:sy n="140" d="100"/>
        </p:scale>
        <p:origin x="840" y="192"/>
      </p:cViewPr>
      <p:guideLst>
        <p:guide orient="horz" pos="154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507b123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507b123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44eecfc343_1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44eecfc343_1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eecfc343_11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eecfc343_1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44eecfc343_1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44eecfc343_1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dirty="0">
                <a:solidFill>
                  <a:schemeClr val="dk1"/>
                </a:solidFill>
              </a:rPr>
              <a:t>(MDEs)</a:t>
            </a:r>
            <a:endParaRPr sz="1400" dirty="0">
              <a:solidFill>
                <a:schemeClr val="dk1"/>
              </a:solidFill>
            </a:endParaRPr>
          </a:p>
          <a:p>
            <a:pPr marL="0" lvl="0" indent="0" algn="l" rtl="0">
              <a:spcBef>
                <a:spcPts val="0"/>
              </a:spcBef>
              <a:spcAft>
                <a:spcPts val="0"/>
              </a:spcAft>
              <a:buNone/>
            </a:pPr>
            <a:r>
              <a:rPr lang="en" sz="1400" dirty="0">
                <a:solidFill>
                  <a:schemeClr val="dk1"/>
                </a:solidFill>
              </a:rPr>
              <a:t>Related how to best showcase data best it can be </a:t>
            </a:r>
            <a:endParaRPr lang="en-US" sz="1400" dirty="0" smtClean="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smtClean="0"/>
              <a:t>Some text is</a:t>
            </a:r>
            <a:r>
              <a:rPr lang="en-US" sz="1400" baseline="0" dirty="0" smtClean="0"/>
              <a:t> copied from the paper  </a:t>
            </a:r>
            <a:endParaRPr lang="en-US" sz="1400" dirty="0" smtClean="0"/>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44eecfc343_11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44eecfc343_1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dirty="0">
                <a:solidFill>
                  <a:schemeClr val="dk1"/>
                </a:solidFill>
              </a:rPr>
              <a:t>(MDEs)</a:t>
            </a:r>
            <a:endParaRPr sz="1400" dirty="0">
              <a:solidFill>
                <a:schemeClr val="dk1"/>
              </a:solidFill>
            </a:endParaRPr>
          </a:p>
          <a:p>
            <a:pPr marL="0" lvl="0" indent="0" algn="l" rtl="0">
              <a:spcBef>
                <a:spcPts val="0"/>
              </a:spcBef>
              <a:spcAft>
                <a:spcPts val="0"/>
              </a:spcAft>
              <a:buNone/>
            </a:pPr>
            <a:r>
              <a:rPr lang="en" sz="1400" dirty="0">
                <a:solidFill>
                  <a:schemeClr val="dk1"/>
                </a:solidFill>
              </a:rPr>
              <a:t>Related how to best showcase data best it can be </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 sz="1400" dirty="0" err="1">
                <a:solidFill>
                  <a:schemeClr val="dk1"/>
                </a:solidFill>
              </a:rPr>
              <a:t>Roough</a:t>
            </a:r>
            <a:r>
              <a:rPr lang="en" sz="1400" dirty="0">
                <a:solidFill>
                  <a:schemeClr val="dk1"/>
                </a:solidFill>
              </a:rPr>
              <a:t> draft above - just getting points for now --- edit this </a:t>
            </a:r>
            <a:endParaRPr sz="14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44eecfc343_11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44eecfc343_1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(MDEs)</a:t>
            </a:r>
            <a:endParaRPr sz="1400">
              <a:solidFill>
                <a:schemeClr val="dk1"/>
              </a:solidFill>
            </a:endParaRPr>
          </a:p>
          <a:p>
            <a:pPr marL="0" lvl="0" indent="0" algn="l" rtl="0">
              <a:spcBef>
                <a:spcPts val="0"/>
              </a:spcBef>
              <a:spcAft>
                <a:spcPts val="0"/>
              </a:spcAft>
              <a:buNone/>
            </a:pPr>
            <a:r>
              <a:rPr lang="en" sz="1400">
                <a:solidFill>
                  <a:schemeClr val="dk1"/>
                </a:solidFill>
              </a:rPr>
              <a:t>Related how to best showcase data best it can be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Roough draft above - just getting points for now --- edit this </a:t>
            </a:r>
            <a:endParaRPr sz="14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eecfc343_11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eecfc343_1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 sz="1400">
                <a:solidFill>
                  <a:schemeClr val="dk1"/>
                </a:solidFill>
              </a:rPr>
              <a:t>(MDEs)</a:t>
            </a:r>
            <a:endParaRPr sz="1400">
              <a:solidFill>
                <a:schemeClr val="dk1"/>
              </a:solidFill>
            </a:endParaRPr>
          </a:p>
          <a:p>
            <a:pPr marL="0" lvl="0" indent="0" algn="l" rtl="0">
              <a:spcBef>
                <a:spcPts val="0"/>
              </a:spcBef>
              <a:spcAft>
                <a:spcPts val="0"/>
              </a:spcAft>
              <a:buNone/>
            </a:pPr>
            <a:r>
              <a:rPr lang="en" sz="1400">
                <a:solidFill>
                  <a:schemeClr val="dk1"/>
                </a:solidFill>
              </a:rPr>
              <a:t>Related how to best showcase data best it can be </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Roough draft above - just getting points for now --- edit this </a:t>
            </a: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44eecfc343_1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44eecfc343_1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44eecfc343_11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44eecfc343_1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44eecfc343_1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44eecfc343_1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46767108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46767108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44eecfc343_1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44eecfc343_1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Rough draft - </a:t>
            </a:r>
            <a:r>
              <a:rPr lang="en" dirty="0" err="1"/>
              <a:t>wil</a:t>
            </a:r>
            <a:r>
              <a:rPr lang="en" dirty="0"/>
              <a:t> update soon </a:t>
            </a:r>
            <a:r>
              <a:rPr lang="en-US" dirty="0" smtClean="0"/>
              <a:t> - Some text is</a:t>
            </a:r>
            <a:r>
              <a:rPr lang="en-US" baseline="0" dirty="0" smtClean="0"/>
              <a:t> copied from the paper  </a:t>
            </a:r>
            <a:endParaRPr lang="en-US" dirty="0" smtClean="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the article studies immersive analytics through the means of </a:t>
            </a:r>
            <a:r>
              <a:rPr lang="en" dirty="0" err="1"/>
              <a:t>vertual</a:t>
            </a:r>
            <a:r>
              <a:rPr lang="en" dirty="0"/>
              <a:t> reality </a:t>
            </a:r>
            <a:r>
              <a:rPr lang="en" dirty="0" err="1"/>
              <a:t>representaions</a:t>
            </a:r>
            <a:r>
              <a:rPr lang="en" dirty="0"/>
              <a:t> of data points through mobile devices. the authors also examined the </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44eecfc343_1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44eecfc343_1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Rough draft - </a:t>
            </a:r>
            <a:r>
              <a:rPr lang="en" dirty="0" err="1"/>
              <a:t>wil</a:t>
            </a:r>
            <a:r>
              <a:rPr lang="en" dirty="0"/>
              <a:t> update </a:t>
            </a:r>
            <a:r>
              <a:rPr lang="en" dirty="0" smtClean="0"/>
              <a:t>soon</a:t>
            </a:r>
            <a:r>
              <a:rPr lang="en-US" dirty="0" smtClean="0"/>
              <a:t> - Some text is</a:t>
            </a:r>
            <a:r>
              <a:rPr lang="en-US" baseline="0" dirty="0" smtClean="0"/>
              <a:t> copied from the paper  </a:t>
            </a:r>
            <a:endParaRPr lang="en-US" dirty="0" smtClean="0"/>
          </a:p>
          <a:p>
            <a:pPr marL="0" lvl="0" indent="0" algn="l" rtl="0">
              <a:spcBef>
                <a:spcPts val="0"/>
              </a:spcBef>
              <a:spcAft>
                <a:spcPts val="0"/>
              </a:spcAft>
              <a:buNone/>
            </a:pPr>
            <a:endParaRPr dirty="0"/>
          </a:p>
          <a:p>
            <a:pPr marL="0" lvl="0" indent="0" algn="l" rtl="0">
              <a:spcBef>
                <a:spcPts val="0"/>
              </a:spcBef>
              <a:spcAft>
                <a:spcPts val="0"/>
              </a:spcAft>
              <a:buNone/>
            </a:pPr>
            <a:r>
              <a:rPr lang="en" dirty="0"/>
              <a:t> </a:t>
            </a:r>
            <a:r>
              <a:rPr lang="en" dirty="0" err="1"/>
              <a:t>Ritsos</a:t>
            </a:r>
            <a:r>
              <a:rPr lang="en" dirty="0"/>
              <a:t> et </a:t>
            </a:r>
            <a:r>
              <a:rPr lang="en" dirty="0" err="1"/>
              <a:t>la's</a:t>
            </a:r>
            <a:r>
              <a:rPr lang="en" dirty="0"/>
              <a:t> article brings to point the lack of AR/MR research as opposed to VR. The article explores web-based technology such as d3.js, </a:t>
            </a:r>
            <a:r>
              <a:rPr lang="en" dirty="0" err="1"/>
              <a:t>Aframe</a:t>
            </a:r>
            <a:r>
              <a:rPr lang="en" dirty="0"/>
              <a:t> and the argon AR framework with the goal of creating immersive AR visualizations for mobile devices.  The reasoning behind using web tools lies with their statement that web technologies come hand to hand with visualization tools and data manipulation. The authors built a </a:t>
            </a:r>
            <a:r>
              <a:rPr lang="en" dirty="0" err="1"/>
              <a:t>protoype</a:t>
            </a:r>
            <a:r>
              <a:rPr lang="en" dirty="0"/>
              <a:t> using the mentioned web technologies above to map data into graphical </a:t>
            </a:r>
            <a:r>
              <a:rPr lang="en" dirty="0" err="1"/>
              <a:t>representaions</a:t>
            </a:r>
            <a:r>
              <a:rPr lang="en" dirty="0"/>
              <a:t> ( bar chart and scatter plot) in an </a:t>
            </a:r>
            <a:r>
              <a:rPr lang="en" dirty="0" err="1"/>
              <a:t>augumented</a:t>
            </a:r>
            <a:r>
              <a:rPr lang="en" dirty="0"/>
              <a:t> reality space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4eecfc343_1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44eecfc343_1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smtClean="0"/>
              <a:t>*Images are not my own - links in description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44eecfc343_1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44eecfc343_1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1) showed lack of work done in AR/MR sphere </a:t>
            </a:r>
            <a:endParaRPr dirty="0"/>
          </a:p>
          <a:p>
            <a:pPr marL="0" lvl="0" indent="0" algn="l" rtl="0">
              <a:spcBef>
                <a:spcPts val="0"/>
              </a:spcBef>
              <a:spcAft>
                <a:spcPts val="0"/>
              </a:spcAft>
              <a:buClr>
                <a:schemeClr val="dk1"/>
              </a:buClr>
              <a:buSzPts val="1100"/>
              <a:buFont typeface="Arial"/>
              <a:buNone/>
            </a:pPr>
            <a:r>
              <a:rPr lang="en" dirty="0"/>
              <a:t>built a web framework </a:t>
            </a:r>
            <a:endParaRPr dirty="0"/>
          </a:p>
          <a:p>
            <a:pPr marL="0" lvl="0" indent="0" algn="l" rtl="0">
              <a:spcBef>
                <a:spcPts val="0"/>
              </a:spcBef>
              <a:spcAft>
                <a:spcPts val="0"/>
              </a:spcAft>
              <a:buClr>
                <a:schemeClr val="dk1"/>
              </a:buClr>
              <a:buSzPts val="1100"/>
              <a:buFont typeface="Arial"/>
              <a:buNone/>
            </a:pPr>
            <a:r>
              <a:rPr lang="en" dirty="0"/>
              <a:t>using D3 library </a:t>
            </a:r>
            <a:endParaRPr dirty="0"/>
          </a:p>
          <a:p>
            <a:pPr marL="0" lvl="0" indent="0" algn="l" rtl="0">
              <a:spcBef>
                <a:spcPts val="0"/>
              </a:spcBef>
              <a:spcAft>
                <a:spcPts val="0"/>
              </a:spcAft>
              <a:buClr>
                <a:schemeClr val="dk1"/>
              </a:buClr>
              <a:buSzPts val="1100"/>
              <a:buFont typeface="Arial"/>
              <a:buNone/>
            </a:pPr>
            <a:r>
              <a:rPr lang="en" dirty="0"/>
              <a:t>argon allows for any 3d view to be augmented </a:t>
            </a:r>
            <a:endParaRPr dirty="0"/>
          </a:p>
          <a:p>
            <a:pPr marL="0" lvl="0" indent="0" algn="l" rtl="0">
              <a:spcBef>
                <a:spcPts val="0"/>
              </a:spcBef>
              <a:spcAft>
                <a:spcPts val="0"/>
              </a:spcAft>
              <a:buClr>
                <a:schemeClr val="dk1"/>
              </a:buClr>
              <a:buSzPts val="1100"/>
              <a:buFont typeface="Arial"/>
              <a:buNone/>
            </a:pPr>
            <a:r>
              <a:rPr lang="en" dirty="0"/>
              <a:t>used argon specific </a:t>
            </a:r>
            <a:r>
              <a:rPr lang="en" dirty="0" err="1"/>
              <a:t>ar</a:t>
            </a:r>
            <a:r>
              <a:rPr lang="en" dirty="0"/>
              <a:t> extension - </a:t>
            </a:r>
            <a:r>
              <a:rPr lang="en" dirty="0" err="1"/>
              <a:t>Aframe</a:t>
            </a:r>
            <a:r>
              <a:rPr lang="en" dirty="0"/>
              <a:t>( for content on webpage)  / </a:t>
            </a:r>
            <a:r>
              <a:rPr lang="en" dirty="0" err="1"/>
              <a:t>webVR</a:t>
            </a:r>
            <a:r>
              <a:rPr lang="en" dirty="0"/>
              <a:t> - </a:t>
            </a:r>
            <a:r>
              <a:rPr lang="en" dirty="0" err="1"/>
              <a:t>bascilt</a:t>
            </a:r>
            <a:r>
              <a:rPr lang="en" dirty="0"/>
              <a:t> </a:t>
            </a:r>
            <a:r>
              <a:rPr lang="en" dirty="0" err="1"/>
              <a:t>yhe</a:t>
            </a:r>
            <a:r>
              <a:rPr lang="en" dirty="0"/>
              <a:t> </a:t>
            </a:r>
            <a:r>
              <a:rPr lang="en" dirty="0" err="1"/>
              <a:t>ar</a:t>
            </a:r>
            <a:r>
              <a:rPr lang="en" dirty="0"/>
              <a:t> toolkit includes what they need </a:t>
            </a:r>
            <a:r>
              <a:rPr lang="en" dirty="0" err="1"/>
              <a:t>todo</a:t>
            </a:r>
            <a:r>
              <a:rPr lang="en" dirty="0"/>
              <a:t> (geolocation or marker-based) </a:t>
            </a:r>
            <a:r>
              <a:rPr lang="en" dirty="0" err="1"/>
              <a:t>Vuforia</a:t>
            </a:r>
            <a:r>
              <a:rPr lang="en" dirty="0"/>
              <a:t> framework </a:t>
            </a: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44eecfc343_1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44eecfc343_1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Some text is</a:t>
            </a:r>
            <a:r>
              <a:rPr lang="en-US" baseline="0" dirty="0" smtClean="0"/>
              <a:t> copied from the paper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44eecfc343_1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44eecfc343_1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Some text is</a:t>
            </a:r>
            <a:r>
              <a:rPr lang="en-US" baseline="0" dirty="0" smtClean="0"/>
              <a:t> copied from the paper  </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44eecfc343_11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44eecfc343_1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is it convincing - yeah research is needed - generally new field but it has been here for a while now so </a:t>
            </a:r>
            <a:r>
              <a:rPr lang="en" dirty="0" err="1"/>
              <a:t>i</a:t>
            </a:r>
            <a:r>
              <a:rPr lang="en" dirty="0"/>
              <a:t> do not agree that it is as new as was implied. ( at least not to that extent ) the whole basis of the research was done because of 1) inherit challenges with the nature of MR/AR  ( but isn't this the same for VR--- in  favor of VR but not AR?) if they stated it as MR/AR issue </a:t>
            </a:r>
            <a:r>
              <a:rPr lang="en" dirty="0" err="1"/>
              <a:t>oppsoed</a:t>
            </a:r>
            <a:r>
              <a:rPr lang="en" dirty="0"/>
              <a:t> to </a:t>
            </a:r>
            <a:r>
              <a:rPr lang="en" dirty="0" err="1"/>
              <a:t>vr</a:t>
            </a:r>
            <a:r>
              <a:rPr lang="en" dirty="0"/>
              <a:t> ...  2) AR content creation tools were made as a side product of VR?</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Some text is</a:t>
            </a:r>
            <a:r>
              <a:rPr lang="en-US" baseline="0" dirty="0" smtClean="0"/>
              <a:t> copied from the paper  </a:t>
            </a:r>
            <a:endParaRPr lang="en-US" dirty="0" smtClean="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m this paper alone it is not convincing, </a:t>
            </a:r>
            <a:r>
              <a:rPr lang="en" dirty="0" err="1"/>
              <a:t>i</a:t>
            </a:r>
            <a:r>
              <a:rPr lang="en" dirty="0"/>
              <a:t> </a:t>
            </a:r>
            <a:r>
              <a:rPr lang="en-US" dirty="0" smtClean="0"/>
              <a:t>feel</a:t>
            </a:r>
            <a:r>
              <a:rPr lang="en-US" baseline="0" dirty="0" smtClean="0"/>
              <a:t> </a:t>
            </a:r>
            <a:r>
              <a:rPr lang="en" dirty="0" smtClean="0"/>
              <a:t>like </a:t>
            </a:r>
            <a:r>
              <a:rPr lang="en" dirty="0" err="1"/>
              <a:t>i</a:t>
            </a:r>
            <a:r>
              <a:rPr lang="en" dirty="0"/>
              <a:t> need to read more - read other extension of work </a:t>
            </a:r>
            <a:endParaRPr dirty="0"/>
          </a:p>
          <a:p>
            <a:pPr marL="0" lvl="0" indent="0" algn="l" rtl="0">
              <a:spcBef>
                <a:spcPts val="0"/>
              </a:spcBef>
              <a:spcAft>
                <a:spcPts val="0"/>
              </a:spcAft>
              <a:buNone/>
            </a:pPr>
            <a:r>
              <a:rPr lang="en" dirty="0"/>
              <a:t>can agree that ok there is synergy between components but also its all web based - so not sure what that has to do with anything or where they were going with this…</a:t>
            </a:r>
            <a:endParaRPr dirty="0"/>
          </a:p>
          <a:p>
            <a:pPr marL="0" lvl="0" indent="0" algn="l" rtl="0">
              <a:spcBef>
                <a:spcPts val="0"/>
              </a:spcBef>
              <a:spcAft>
                <a:spcPts val="0"/>
              </a:spcAft>
              <a:buClr>
                <a:schemeClr val="dk1"/>
              </a:buClr>
              <a:buSzPts val="1100"/>
              <a:buFont typeface="Arial"/>
              <a:buNone/>
            </a:pPr>
            <a:r>
              <a:rPr lang="en" dirty="0"/>
              <a:t>Cool read though :)</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gi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gif"/><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E3"/>
        </a:solidFill>
        <a:effectLst/>
      </p:bgPr>
    </p:bg>
    <p:spTree>
      <p:nvGrpSpPr>
        <p:cNvPr id="1" name="Shape 219"/>
        <p:cNvGrpSpPr/>
        <p:nvPr/>
      </p:nvGrpSpPr>
      <p:grpSpPr>
        <a:xfrm>
          <a:off x="0" y="0"/>
          <a:ext cx="0" cy="0"/>
          <a:chOff x="0" y="0"/>
          <a:chExt cx="0" cy="0"/>
        </a:xfrm>
      </p:grpSpPr>
      <p:sp>
        <p:nvSpPr>
          <p:cNvPr id="220" name="Google Shape;220;p50"/>
          <p:cNvSpPr txBox="1">
            <a:spLocks noGrp="1"/>
          </p:cNvSpPr>
          <p:nvPr>
            <p:ph type="ctrTitle"/>
          </p:nvPr>
        </p:nvSpPr>
        <p:spPr>
          <a:xfrm>
            <a:off x="311700" y="186850"/>
            <a:ext cx="8520600" cy="45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3000" b="1">
                <a:solidFill>
                  <a:srgbClr val="FF0000"/>
                </a:solidFill>
                <a:latin typeface="Montserrat"/>
                <a:ea typeface="Montserrat"/>
                <a:cs typeface="Montserrat"/>
                <a:sym typeface="Montserrat"/>
              </a:rPr>
              <a:t>CMPM 290A F2018</a:t>
            </a:r>
            <a:endParaRPr sz="30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3000" b="1">
                <a:solidFill>
                  <a:srgbClr val="FF0000"/>
                </a:solidFill>
                <a:latin typeface="Montserrat"/>
                <a:ea typeface="Montserrat"/>
                <a:cs typeface="Montserrat"/>
                <a:sym typeface="Montserrat"/>
              </a:rPr>
              <a:t>Students’ Pecha Kucha Presentations</a:t>
            </a:r>
            <a:endParaRPr sz="30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1800" b="1">
                <a:solidFill>
                  <a:srgbClr val="FF0000"/>
                </a:solidFill>
                <a:latin typeface="Montserrat"/>
                <a:ea typeface="Montserrat"/>
                <a:cs typeface="Montserrat"/>
                <a:sym typeface="Montserrat"/>
              </a:rPr>
              <a:t>https://creativecoding.soe.ucsc.edu/courses/cmpm290A_ia</a:t>
            </a:r>
            <a:endParaRPr sz="1800" b="1">
              <a:solidFill>
                <a:srgbClr val="FF0000"/>
              </a:solidFill>
              <a:latin typeface="Montserrat"/>
              <a:ea typeface="Montserrat"/>
              <a:cs typeface="Montserrat"/>
              <a:sym typeface="Montserrat"/>
            </a:endParaRPr>
          </a:p>
        </p:txBody>
      </p:sp>
      <p:sp>
        <p:nvSpPr>
          <p:cNvPr id="221" name="Google Shape;221;p50"/>
          <p:cNvSpPr txBox="1"/>
          <p:nvPr/>
        </p:nvSpPr>
        <p:spPr>
          <a:xfrm>
            <a:off x="311700" y="4722000"/>
            <a:ext cx="58005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CMPM 290A - Immersive Analytics - Article Summaries</a:t>
            </a:r>
            <a:endParaRPr b="1">
              <a:solidFill>
                <a:srgbClr val="FF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09"/>
          <p:cNvSpPr txBox="1"/>
          <p:nvPr/>
        </p:nvSpPr>
        <p:spPr>
          <a:xfrm>
            <a:off x="0" y="67150"/>
            <a:ext cx="68847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Authors: professors in Bangor University</a:t>
            </a:r>
            <a:r>
              <a:rPr lang="en" sz="1800" b="1">
                <a:solidFill>
                  <a:schemeClr val="dk1"/>
                </a:solidFill>
              </a:rPr>
              <a:t>	 - bio from their prospective sites and google scholar 	 </a:t>
            </a: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lnSpc>
                <a:spcPct val="115000"/>
              </a:lnSpc>
              <a:spcBef>
                <a:spcPts val="400"/>
              </a:spcBef>
              <a:spcAft>
                <a:spcPts val="0"/>
              </a:spcAft>
              <a:buNone/>
            </a:pPr>
            <a:endParaRPr sz="4150" b="1">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a:t> </a:t>
            </a:r>
            <a:endParaRPr/>
          </a:p>
        </p:txBody>
      </p:sp>
      <p:sp>
        <p:nvSpPr>
          <p:cNvPr id="699" name="Google Shape;699;p109"/>
          <p:cNvSpPr txBox="1"/>
          <p:nvPr/>
        </p:nvSpPr>
        <p:spPr>
          <a:xfrm>
            <a:off x="2876475" y="2038975"/>
            <a:ext cx="22812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i="1"/>
              <a:t>James </a:t>
            </a:r>
            <a:r>
              <a:rPr lang="en" sz="800" i="1">
                <a:solidFill>
                  <a:srgbClr val="FF0000"/>
                </a:solidFill>
              </a:rPr>
              <a:t>R</a:t>
            </a:r>
            <a:r>
              <a:rPr lang="en" sz="800" i="1"/>
              <a:t> Jackson - professor of psychology</a:t>
            </a:r>
            <a:endParaRPr sz="800" i="1"/>
          </a:p>
          <a:p>
            <a:pPr marL="0" lvl="0" indent="0" algn="l" rtl="0">
              <a:spcBef>
                <a:spcPts val="0"/>
              </a:spcBef>
              <a:spcAft>
                <a:spcPts val="0"/>
              </a:spcAft>
              <a:buNone/>
            </a:pPr>
            <a:r>
              <a:rPr lang="en" sz="800" i="1"/>
              <a:t>Google scholar mistake!</a:t>
            </a:r>
            <a:endParaRPr sz="800" i="1"/>
          </a:p>
          <a:p>
            <a:pPr marL="0" lvl="0" indent="0" algn="l" rtl="0">
              <a:spcBef>
                <a:spcPts val="0"/>
              </a:spcBef>
              <a:spcAft>
                <a:spcPts val="0"/>
              </a:spcAft>
              <a:buNone/>
            </a:pPr>
            <a:r>
              <a:rPr lang="en" sz="800" i="1"/>
              <a:t>Student?  </a:t>
            </a:r>
            <a:endParaRPr sz="800" i="1"/>
          </a:p>
          <a:p>
            <a:pPr marL="0" lvl="0" indent="0" algn="l" rtl="0">
              <a:spcBef>
                <a:spcPts val="0"/>
              </a:spcBef>
              <a:spcAft>
                <a:spcPts val="0"/>
              </a:spcAft>
              <a:buNone/>
            </a:pPr>
            <a:endParaRPr/>
          </a:p>
        </p:txBody>
      </p:sp>
      <p:sp>
        <p:nvSpPr>
          <p:cNvPr id="700" name="Google Shape;700;p109"/>
          <p:cNvSpPr txBox="1"/>
          <p:nvPr/>
        </p:nvSpPr>
        <p:spPr>
          <a:xfrm>
            <a:off x="446450" y="1849450"/>
            <a:ext cx="18705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1">
                <a:solidFill>
                  <a:schemeClr val="dk1"/>
                </a:solidFill>
              </a:rPr>
              <a:t>Panagiotis D. Ritsos</a:t>
            </a:r>
            <a:endParaRPr sz="1000" b="1">
              <a:solidFill>
                <a:schemeClr val="dk1"/>
              </a:solidFill>
            </a:endParaRPr>
          </a:p>
          <a:p>
            <a:pPr marL="0" lvl="0" indent="0" algn="l" rtl="0">
              <a:spcBef>
                <a:spcPts val="400"/>
              </a:spcBef>
              <a:spcAft>
                <a:spcPts val="0"/>
              </a:spcAft>
              <a:buNone/>
            </a:pPr>
            <a:r>
              <a:rPr lang="en" sz="900">
                <a:solidFill>
                  <a:srgbClr val="515151"/>
                </a:solidFill>
              </a:rPr>
              <a:t> “human-computer interaction, and include mixed and virtual reality, information visualization, visual analytics and wearable computing.”</a:t>
            </a:r>
            <a:endParaRPr sz="900">
              <a:solidFill>
                <a:srgbClr val="515151"/>
              </a:solidFill>
            </a:endParaRPr>
          </a:p>
          <a:p>
            <a:pPr marL="0" lvl="0" indent="0" algn="l" rtl="0">
              <a:spcBef>
                <a:spcPts val="400"/>
              </a:spcBef>
              <a:spcAft>
                <a:spcPts val="0"/>
              </a:spcAft>
              <a:buNone/>
            </a:pPr>
            <a:endParaRPr sz="900">
              <a:solidFill>
                <a:srgbClr val="515151"/>
              </a:solidFill>
            </a:endParaRPr>
          </a:p>
          <a:p>
            <a:pPr marL="0" lvl="0" indent="0" algn="l" rtl="0">
              <a:spcBef>
                <a:spcPts val="400"/>
              </a:spcBef>
              <a:spcAft>
                <a:spcPts val="0"/>
              </a:spcAft>
              <a:buNone/>
            </a:pPr>
            <a:r>
              <a:rPr lang="en" sz="900">
                <a:solidFill>
                  <a:srgbClr val="515151"/>
                </a:solidFill>
              </a:rPr>
              <a:t>2002- 2018 alot of papers were in IA - (including other papers in these slides ) </a:t>
            </a:r>
            <a:endParaRPr sz="900">
              <a:solidFill>
                <a:srgbClr val="515151"/>
              </a:solidFill>
            </a:endParaRPr>
          </a:p>
          <a:p>
            <a:pPr marL="0" lvl="0" indent="0" algn="l" rtl="0">
              <a:spcBef>
                <a:spcPts val="400"/>
              </a:spcBef>
              <a:spcAft>
                <a:spcPts val="0"/>
              </a:spcAft>
              <a:buNone/>
            </a:pPr>
            <a:endParaRPr sz="900">
              <a:solidFill>
                <a:srgbClr val="515151"/>
              </a:solidFill>
            </a:endParaRPr>
          </a:p>
          <a:p>
            <a:pPr marL="0" lvl="0" indent="0" algn="l" rtl="0">
              <a:spcBef>
                <a:spcPts val="400"/>
              </a:spcBef>
              <a:spcAft>
                <a:spcPts val="400"/>
              </a:spcAft>
              <a:buClr>
                <a:schemeClr val="dk1"/>
              </a:buClr>
              <a:buSzPts val="1100"/>
              <a:buFont typeface="Arial"/>
              <a:buNone/>
            </a:pPr>
            <a:endParaRPr sz="900">
              <a:solidFill>
                <a:srgbClr val="515151"/>
              </a:solidFill>
            </a:endParaRPr>
          </a:p>
        </p:txBody>
      </p:sp>
      <p:pic>
        <p:nvPicPr>
          <p:cNvPr id="701" name="Google Shape;701;p109"/>
          <p:cNvPicPr preferRelativeResize="0"/>
          <p:nvPr/>
        </p:nvPicPr>
        <p:blipFill>
          <a:blip r:embed="rId3">
            <a:alphaModFix/>
          </a:blip>
          <a:stretch>
            <a:fillRect/>
          </a:stretch>
        </p:blipFill>
        <p:spPr>
          <a:xfrm>
            <a:off x="620000" y="849175"/>
            <a:ext cx="902350" cy="932175"/>
          </a:xfrm>
          <a:prstGeom prst="rect">
            <a:avLst/>
          </a:prstGeom>
          <a:noFill/>
          <a:ln>
            <a:noFill/>
          </a:ln>
        </p:spPr>
      </p:pic>
      <p:pic>
        <p:nvPicPr>
          <p:cNvPr id="702" name="Google Shape;702;p109"/>
          <p:cNvPicPr preferRelativeResize="0"/>
          <p:nvPr/>
        </p:nvPicPr>
        <p:blipFill>
          <a:blip r:embed="rId4">
            <a:alphaModFix/>
          </a:blip>
          <a:stretch>
            <a:fillRect/>
          </a:stretch>
        </p:blipFill>
        <p:spPr>
          <a:xfrm>
            <a:off x="5990200" y="958975"/>
            <a:ext cx="1054675" cy="1080000"/>
          </a:xfrm>
          <a:prstGeom prst="rect">
            <a:avLst/>
          </a:prstGeom>
          <a:noFill/>
          <a:ln>
            <a:noFill/>
          </a:ln>
        </p:spPr>
      </p:pic>
      <p:sp>
        <p:nvSpPr>
          <p:cNvPr id="703" name="Google Shape;703;p109"/>
          <p:cNvSpPr txBox="1"/>
          <p:nvPr/>
        </p:nvSpPr>
        <p:spPr>
          <a:xfrm>
            <a:off x="5758675" y="2186700"/>
            <a:ext cx="32241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rPr>
              <a:t>“research is interdisciplinary, investigating (1) how to visualize and analyze large datasets, (2) how to communicate and discuss the results with different experts(3) learning analytics and how to design, sketch and plan data visualization tools.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10"/>
          <p:cNvSpPr txBox="1">
            <a:spLocks noGrp="1"/>
          </p:cNvSpPr>
          <p:nvPr>
            <p:ph type="ctrTitle"/>
          </p:nvPr>
        </p:nvSpPr>
        <p:spPr>
          <a:xfrm>
            <a:off x="-155867" y="-764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2100" b="1"/>
              <a:t>Data Visualization on Interactive Surfaces: A Research Agenda</a:t>
            </a:r>
            <a:endParaRPr sz="2100" b="1"/>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Clr>
                <a:schemeClr val="dk1"/>
              </a:buClr>
              <a:buSzPts val="1100"/>
              <a:buFont typeface="Arial"/>
              <a:buNone/>
            </a:pPr>
            <a:r>
              <a:rPr lang="en" sz="1100"/>
              <a:t>			</a:t>
            </a:r>
            <a:endParaRPr sz="1100"/>
          </a:p>
          <a:p>
            <a:pPr marL="0" lvl="0" indent="0" algn="ctr" rtl="0">
              <a:spcBef>
                <a:spcPts val="0"/>
              </a:spcBef>
              <a:spcAft>
                <a:spcPts val="0"/>
              </a:spcAft>
              <a:buNone/>
            </a:pPr>
            <a:r>
              <a:rPr lang="en" sz="1100"/>
              <a:t>	</a:t>
            </a:r>
            <a:endParaRPr/>
          </a:p>
        </p:txBody>
      </p:sp>
      <p:sp>
        <p:nvSpPr>
          <p:cNvPr id="709" name="Google Shape;709;p110"/>
          <p:cNvSpPr txBox="1"/>
          <p:nvPr/>
        </p:nvSpPr>
        <p:spPr>
          <a:xfrm>
            <a:off x="308125" y="1011200"/>
            <a:ext cx="3869700" cy="26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What’s it about?</a:t>
            </a:r>
            <a:endParaRPr sz="1800" b="1"/>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
              <a:t>the article analyz</a:t>
            </a:r>
            <a:r>
              <a:rPr lang="en">
                <a:solidFill>
                  <a:srgbClr val="0000FF"/>
                </a:solidFill>
              </a:rPr>
              <a:t>es interactive tabletop surfaces ( ITS) </a:t>
            </a:r>
            <a:endParaRPr>
              <a:solidFill>
                <a:srgbClr val="0000FF"/>
              </a:solidFill>
            </a:endParaRPr>
          </a:p>
          <a:p>
            <a:pPr marL="457200" lvl="0" indent="-317500" algn="l" rtl="0">
              <a:spcBef>
                <a:spcPts val="0"/>
              </a:spcBef>
              <a:spcAft>
                <a:spcPts val="0"/>
              </a:spcAft>
              <a:buSzPts val="1400"/>
              <a:buAutoNum type="arabicPeriod"/>
            </a:pPr>
            <a:r>
              <a:rPr lang="en"/>
              <a:t>discusses the</a:t>
            </a:r>
            <a:r>
              <a:rPr lang="en">
                <a:solidFill>
                  <a:srgbClr val="0000FF"/>
                </a:solidFill>
              </a:rPr>
              <a:t> possibilities of the research space </a:t>
            </a:r>
            <a:r>
              <a:rPr lang="en"/>
              <a:t>by  introducing the</a:t>
            </a:r>
            <a:r>
              <a:rPr lang="en">
                <a:solidFill>
                  <a:srgbClr val="FF0000"/>
                </a:solidFill>
              </a:rPr>
              <a:t> challenges/problem</a:t>
            </a:r>
            <a:r>
              <a:rPr lang="en"/>
              <a:t>s faced with visual analytics in relation to ITS</a:t>
            </a:r>
            <a:endParaRPr/>
          </a:p>
          <a:p>
            <a:pPr marL="457200" lvl="0" indent="-317500" algn="l" rtl="0">
              <a:spcBef>
                <a:spcPts val="0"/>
              </a:spcBef>
              <a:spcAft>
                <a:spcPts val="0"/>
              </a:spcAft>
              <a:buSzPts val="1400"/>
              <a:buAutoNum type="arabicPeriod"/>
            </a:pPr>
            <a:r>
              <a:rPr lang="en"/>
              <a:t>Proposes future possibilities and prompts research questions </a:t>
            </a:r>
            <a:endParaRPr/>
          </a:p>
          <a:p>
            <a:pPr marL="0" lvl="0" indent="0" algn="l" rtl="0">
              <a:spcBef>
                <a:spcPts val="0"/>
              </a:spcBef>
              <a:spcAft>
                <a:spcPts val="0"/>
              </a:spcAft>
              <a:buNone/>
            </a:pPr>
            <a:endParaRPr/>
          </a:p>
        </p:txBody>
      </p:sp>
      <p:sp>
        <p:nvSpPr>
          <p:cNvPr id="710" name="Google Shape;710;p110"/>
          <p:cNvSpPr txBox="1"/>
          <p:nvPr/>
        </p:nvSpPr>
        <p:spPr>
          <a:xfrm>
            <a:off x="3907100" y="4290900"/>
            <a:ext cx="5183400" cy="8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chandler's paper cites it to showcase the natural collaborations that arise from tabletop interfaces</a:t>
            </a:r>
            <a:endParaRPr/>
          </a:p>
        </p:txBody>
      </p:sp>
      <p:pic>
        <p:nvPicPr>
          <p:cNvPr id="711" name="Google Shape;711;p110"/>
          <p:cNvPicPr preferRelativeResize="0"/>
          <p:nvPr/>
        </p:nvPicPr>
        <p:blipFill>
          <a:blip r:embed="rId3">
            <a:alphaModFix/>
          </a:blip>
          <a:stretch>
            <a:fillRect/>
          </a:stretch>
        </p:blipFill>
        <p:spPr>
          <a:xfrm>
            <a:off x="4339175" y="1180825"/>
            <a:ext cx="4508264" cy="26979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8"/>
                                        </p:tgtEl>
                                        <p:attrNameLst>
                                          <p:attrName>style.visibility</p:attrName>
                                        </p:attrNameLst>
                                      </p:cBhvr>
                                      <p:to>
                                        <p:strVal val="visible"/>
                                      </p:to>
                                    </p:set>
                                    <p:animEffect transition="in" filter="fade">
                                      <p:cBhvr>
                                        <p:cTn id="7" dur="1000"/>
                                        <p:tgtEl>
                                          <p:spTgt spid="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11"/>
          <p:cNvSpPr/>
          <p:nvPr/>
        </p:nvSpPr>
        <p:spPr>
          <a:xfrm>
            <a:off x="5178800" y="0"/>
            <a:ext cx="3649500" cy="51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1"/>
          <p:cNvSpPr txBox="1"/>
          <p:nvPr/>
        </p:nvSpPr>
        <p:spPr>
          <a:xfrm>
            <a:off x="358275" y="5540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What's the problem?</a:t>
            </a:r>
            <a:endParaRPr sz="1800" b="1"/>
          </a:p>
          <a:p>
            <a:pPr marL="0" lvl="0" indent="0" algn="l" rtl="0">
              <a:spcBef>
                <a:spcPts val="0"/>
              </a:spcBef>
              <a:spcAft>
                <a:spcPts val="0"/>
              </a:spcAft>
              <a:buNone/>
            </a:pPr>
            <a:endParaRPr/>
          </a:p>
        </p:txBody>
      </p:sp>
      <p:sp>
        <p:nvSpPr>
          <p:cNvPr id="718" name="Google Shape;718;p111"/>
          <p:cNvSpPr txBox="1"/>
          <p:nvPr/>
        </p:nvSpPr>
        <p:spPr>
          <a:xfrm>
            <a:off x="5398100" y="38125"/>
            <a:ext cx="3430200" cy="28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FFFFFF"/>
                </a:solidFill>
                <a:latin typeface="Courier New"/>
                <a:ea typeface="Courier New"/>
                <a:cs typeface="Courier New"/>
                <a:sym typeface="Courier New"/>
              </a:rPr>
              <a:t>"To learn how to best leverage the possibilities of ITSs for visualization, researchers must address three main types of challenges"</a:t>
            </a:r>
            <a:endParaRPr sz="3000">
              <a:solidFill>
                <a:srgbClr val="FFFFFF"/>
              </a:solidFill>
              <a:latin typeface="Courier New"/>
              <a:ea typeface="Courier New"/>
              <a:cs typeface="Courier New"/>
              <a:sym typeface="Courier New"/>
            </a:endParaRPr>
          </a:p>
        </p:txBody>
      </p:sp>
      <p:sp>
        <p:nvSpPr>
          <p:cNvPr id="719" name="Google Shape;719;p111"/>
          <p:cNvSpPr txBox="1"/>
          <p:nvPr/>
        </p:nvSpPr>
        <p:spPr>
          <a:xfrm>
            <a:off x="358275" y="1155850"/>
            <a:ext cx="5158500" cy="601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0000FF"/>
              </a:buClr>
              <a:buSzPts val="1400"/>
              <a:buChar char="●"/>
            </a:pPr>
            <a:r>
              <a:rPr lang="en">
                <a:solidFill>
                  <a:srgbClr val="0000FF"/>
                </a:solidFill>
              </a:rPr>
              <a:t>Technical Challenges</a:t>
            </a:r>
            <a:endParaRPr>
              <a:solidFill>
                <a:srgbClr val="0000FF"/>
              </a:solidFill>
            </a:endParaRPr>
          </a:p>
          <a:p>
            <a:pPr marL="914400" lvl="1" indent="-317500" algn="l" rtl="0">
              <a:spcBef>
                <a:spcPts val="0"/>
              </a:spcBef>
              <a:spcAft>
                <a:spcPts val="0"/>
              </a:spcAft>
              <a:buClr>
                <a:srgbClr val="0000FF"/>
              </a:buClr>
              <a:buSzPts val="1400"/>
              <a:buChar char="○"/>
            </a:pPr>
            <a:r>
              <a:rPr lang="en">
                <a:solidFill>
                  <a:srgbClr val="0000FF"/>
                </a:solidFill>
              </a:rPr>
              <a:t>Surface types .</a:t>
            </a:r>
            <a:endParaRPr>
              <a:solidFill>
                <a:srgbClr val="0000FF"/>
              </a:solidFill>
            </a:endParaRPr>
          </a:p>
          <a:p>
            <a:pPr marL="914400" lvl="1" indent="-317500" algn="l" rtl="0">
              <a:spcBef>
                <a:spcPts val="0"/>
              </a:spcBef>
              <a:spcAft>
                <a:spcPts val="0"/>
              </a:spcAft>
              <a:buSzPts val="1400"/>
              <a:buChar char="○"/>
            </a:pPr>
            <a:r>
              <a:rPr lang="en">
                <a:solidFill>
                  <a:srgbClr val="0000FF"/>
                </a:solidFill>
              </a:rPr>
              <a:t>Combining ITS( think classrooms / museums  )</a:t>
            </a:r>
            <a:r>
              <a:rPr lang="en"/>
              <a:t> </a:t>
            </a:r>
            <a:endParaRPr/>
          </a:p>
          <a:p>
            <a:pPr marL="457200" lvl="0" indent="-317500" algn="l" rtl="0">
              <a:spcBef>
                <a:spcPts val="0"/>
              </a:spcBef>
              <a:spcAft>
                <a:spcPts val="0"/>
              </a:spcAft>
              <a:buClr>
                <a:srgbClr val="38761D"/>
              </a:buClr>
              <a:buSzPts val="1400"/>
              <a:buChar char="●"/>
            </a:pPr>
            <a:r>
              <a:rPr lang="en">
                <a:solidFill>
                  <a:srgbClr val="38761D"/>
                </a:solidFill>
              </a:rPr>
              <a:t>The Design Challenges</a:t>
            </a:r>
            <a:endParaRPr>
              <a:solidFill>
                <a:srgbClr val="38761D"/>
              </a:solidFill>
            </a:endParaRPr>
          </a:p>
          <a:p>
            <a:pPr marL="914400" lvl="1" indent="-317500" algn="l" rtl="0">
              <a:spcBef>
                <a:spcPts val="0"/>
              </a:spcBef>
              <a:spcAft>
                <a:spcPts val="0"/>
              </a:spcAft>
              <a:buClr>
                <a:srgbClr val="38761D"/>
              </a:buClr>
              <a:buSzPts val="1400"/>
              <a:buChar char="○"/>
            </a:pPr>
            <a:r>
              <a:rPr lang="en">
                <a:solidFill>
                  <a:srgbClr val="38761D"/>
                </a:solidFill>
              </a:rPr>
              <a:t>data representations for ITSs,</a:t>
            </a:r>
            <a:endParaRPr>
              <a:solidFill>
                <a:srgbClr val="38761D"/>
              </a:solidFill>
            </a:endParaRPr>
          </a:p>
          <a:p>
            <a:pPr marL="914400" lvl="1" indent="-317500" algn="l" rtl="0">
              <a:spcBef>
                <a:spcPts val="0"/>
              </a:spcBef>
              <a:spcAft>
                <a:spcPts val="0"/>
              </a:spcAft>
              <a:buClr>
                <a:srgbClr val="38761D"/>
              </a:buClr>
              <a:buSzPts val="1400"/>
              <a:buChar char="○"/>
            </a:pPr>
            <a:r>
              <a:rPr lang="en">
                <a:solidFill>
                  <a:srgbClr val="38761D"/>
                </a:solidFill>
              </a:rPr>
              <a:t>touch interaction as input </a:t>
            </a:r>
            <a:endParaRPr>
              <a:solidFill>
                <a:srgbClr val="38761D"/>
              </a:solidFill>
            </a:endParaRPr>
          </a:p>
          <a:p>
            <a:pPr marL="914400" lvl="1" indent="-317500" algn="l" rtl="0">
              <a:spcBef>
                <a:spcPts val="0"/>
              </a:spcBef>
              <a:spcAft>
                <a:spcPts val="0"/>
              </a:spcAft>
              <a:buSzPts val="1400"/>
              <a:buChar char="○"/>
            </a:pPr>
            <a:r>
              <a:rPr lang="en">
                <a:solidFill>
                  <a:srgbClr val="38761D"/>
                </a:solidFill>
              </a:rPr>
              <a:t> Coordinating input and data dimensions</a:t>
            </a:r>
            <a:r>
              <a:rPr lang="en"/>
              <a:t>.</a:t>
            </a:r>
            <a:endParaRPr/>
          </a:p>
          <a:p>
            <a:pPr marL="457200" lvl="0" indent="-317500" algn="l" rtl="0">
              <a:spcBef>
                <a:spcPts val="0"/>
              </a:spcBef>
              <a:spcAft>
                <a:spcPts val="0"/>
              </a:spcAft>
              <a:buClr>
                <a:srgbClr val="E69138"/>
              </a:buClr>
              <a:buSzPts val="1400"/>
              <a:buChar char="●"/>
            </a:pPr>
            <a:r>
              <a:rPr lang="en">
                <a:solidFill>
                  <a:srgbClr val="E69138"/>
                </a:solidFill>
              </a:rPr>
              <a:t>The Social Challenges</a:t>
            </a:r>
            <a:endParaRPr>
              <a:solidFill>
                <a:srgbClr val="E69138"/>
              </a:solidFill>
            </a:endParaRPr>
          </a:p>
          <a:p>
            <a:pPr marL="914400" lvl="1" indent="-317500" algn="l" rtl="0">
              <a:spcBef>
                <a:spcPts val="0"/>
              </a:spcBef>
              <a:spcAft>
                <a:spcPts val="0"/>
              </a:spcAft>
              <a:buClr>
                <a:srgbClr val="E69138"/>
              </a:buClr>
              <a:buSzPts val="1400"/>
              <a:buChar char="○"/>
            </a:pPr>
            <a:r>
              <a:rPr lang="en">
                <a:solidFill>
                  <a:srgbClr val="E69138"/>
                </a:solidFill>
              </a:rPr>
              <a:t>Collaboration</a:t>
            </a:r>
            <a:endParaRPr>
              <a:solidFill>
                <a:srgbClr val="E69138"/>
              </a:solidFill>
            </a:endParaRPr>
          </a:p>
          <a:p>
            <a:pPr marL="914400" lvl="1" indent="-317500" algn="l" rtl="0">
              <a:spcBef>
                <a:spcPts val="0"/>
              </a:spcBef>
              <a:spcAft>
                <a:spcPts val="0"/>
              </a:spcAft>
              <a:buClr>
                <a:srgbClr val="E69138"/>
              </a:buClr>
              <a:buSzPts val="1400"/>
              <a:buChar char="○"/>
            </a:pPr>
            <a:r>
              <a:rPr lang="en">
                <a:solidFill>
                  <a:srgbClr val="E69138"/>
                </a:solidFill>
              </a:rPr>
              <a:t>Evaluation</a:t>
            </a:r>
            <a:endParaRPr>
              <a:solidFill>
                <a:srgbClr val="E69138"/>
              </a:solidFill>
            </a:endParaRPr>
          </a:p>
          <a:p>
            <a:pPr marL="45720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2"/>
          <p:cNvSpPr/>
          <p:nvPr/>
        </p:nvSpPr>
        <p:spPr>
          <a:xfrm>
            <a:off x="0" y="0"/>
            <a:ext cx="3649500" cy="5143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2"/>
          <p:cNvSpPr txBox="1"/>
          <p:nvPr/>
        </p:nvSpPr>
        <p:spPr>
          <a:xfrm>
            <a:off x="4522775" y="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Proposed solutions or new ideas of research!</a:t>
            </a:r>
            <a:endParaRPr/>
          </a:p>
          <a:p>
            <a:pPr marL="0" lvl="0" indent="0" algn="l" rtl="0">
              <a:spcBef>
                <a:spcPts val="0"/>
              </a:spcBef>
              <a:spcAft>
                <a:spcPts val="0"/>
              </a:spcAft>
              <a:buNone/>
            </a:pPr>
            <a:endParaRPr/>
          </a:p>
        </p:txBody>
      </p:sp>
      <p:sp>
        <p:nvSpPr>
          <p:cNvPr id="726" name="Google Shape;726;p112"/>
          <p:cNvSpPr txBox="1"/>
          <p:nvPr/>
        </p:nvSpPr>
        <p:spPr>
          <a:xfrm>
            <a:off x="0" y="98500"/>
            <a:ext cx="3430200" cy="28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Courier New"/>
                <a:ea typeface="Courier New"/>
                <a:cs typeface="Courier New"/>
                <a:sym typeface="Courier New"/>
              </a:rPr>
              <a:t>"Touch interaction can be realized in many ways; however, not much research has investigated how people can best use it for visualizations"</a:t>
            </a:r>
            <a:endParaRPr sz="2800">
              <a:solidFill>
                <a:srgbClr val="FFFFFF"/>
              </a:solidFill>
              <a:latin typeface="Courier New"/>
              <a:ea typeface="Courier New"/>
              <a:cs typeface="Courier New"/>
              <a:sym typeface="Courier New"/>
            </a:endParaRPr>
          </a:p>
        </p:txBody>
      </p:sp>
      <p:sp>
        <p:nvSpPr>
          <p:cNvPr id="727" name="Google Shape;727;p112"/>
          <p:cNvSpPr txBox="1"/>
          <p:nvPr/>
        </p:nvSpPr>
        <p:spPr>
          <a:xfrm>
            <a:off x="3824225" y="3327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0000FF"/>
                </a:solidFill>
              </a:rPr>
              <a:t>Technical Challenges</a:t>
            </a:r>
            <a:endParaRPr sz="1800" b="1">
              <a:solidFill>
                <a:srgbClr val="0000FF"/>
              </a:solidFill>
            </a:endParaRPr>
          </a:p>
          <a:p>
            <a:pPr marL="0" lvl="0" indent="0" algn="l" rtl="0">
              <a:spcBef>
                <a:spcPts val="0"/>
              </a:spcBef>
              <a:spcAft>
                <a:spcPts val="0"/>
              </a:spcAft>
              <a:buNone/>
            </a:pPr>
            <a:r>
              <a:rPr lang="en" sz="1800">
                <a:solidFill>
                  <a:srgbClr val="0000FF"/>
                </a:solidFill>
              </a:rPr>
              <a:t>Surface types&gt;</a:t>
            </a:r>
            <a:r>
              <a:rPr lang="en">
                <a:solidFill>
                  <a:schemeClr val="dk1"/>
                </a:solidFill>
              </a:rPr>
              <a:t> location - size .</a:t>
            </a:r>
            <a:endParaRPr>
              <a:solidFill>
                <a:schemeClr val="dk1"/>
              </a:solidFill>
            </a:endParaRPr>
          </a:p>
          <a:p>
            <a:pPr marL="0" lvl="0" indent="0" algn="l" rtl="0">
              <a:spcBef>
                <a:spcPts val="0"/>
              </a:spcBef>
              <a:spcAft>
                <a:spcPts val="0"/>
              </a:spcAft>
              <a:buNone/>
            </a:pPr>
            <a:r>
              <a:rPr lang="en">
                <a:solidFill>
                  <a:schemeClr val="dk1"/>
                </a:solidFill>
              </a:rPr>
              <a:t>A need to investigate surface types and settings</a:t>
            </a:r>
            <a:endParaRPr>
              <a:solidFill>
                <a:schemeClr val="dk1"/>
              </a:solidFill>
            </a:endParaRPr>
          </a:p>
          <a:p>
            <a:pPr marL="0" lvl="0" indent="0" algn="l" rtl="0">
              <a:spcBef>
                <a:spcPts val="0"/>
              </a:spcBef>
              <a:spcAft>
                <a:spcPts val="0"/>
              </a:spcAft>
              <a:buNone/>
            </a:pPr>
            <a:r>
              <a:rPr lang="en">
                <a:solidFill>
                  <a:schemeClr val="dk1"/>
                </a:solidFill>
              </a:rPr>
              <a:t> suited for what type of data</a:t>
            </a:r>
            <a:endParaRPr>
              <a:solidFill>
                <a:schemeClr val="dk1"/>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sz="1800">
                <a:solidFill>
                  <a:srgbClr val="0000FF"/>
                </a:solidFill>
              </a:rPr>
              <a:t>Combining ITS</a:t>
            </a:r>
            <a:r>
              <a:rPr lang="en">
                <a:solidFill>
                  <a:schemeClr val="dk1"/>
                </a:solidFill>
              </a:rPr>
              <a:t>- Multi Display environments( think classrooms / museums  ) </a:t>
            </a:r>
            <a:endParaRPr>
              <a:solidFill>
                <a:schemeClr val="dk1"/>
              </a:solidFill>
            </a:endParaRPr>
          </a:p>
          <a:p>
            <a:pPr marL="0" lvl="0" indent="0" algn="l" rtl="0">
              <a:spcBef>
                <a:spcPts val="0"/>
              </a:spcBef>
              <a:spcAft>
                <a:spcPts val="0"/>
              </a:spcAft>
              <a:buNone/>
            </a:pPr>
            <a:r>
              <a:rPr lang="en">
                <a:solidFill>
                  <a:schemeClr val="dk1"/>
                </a:solidFill>
              </a:rPr>
              <a:t>Need to Research into how MDEs can be work in both single and multi-visualizations environments </a:t>
            </a:r>
            <a:endParaRPr>
              <a:solidFill>
                <a:schemeClr val="dk1"/>
              </a:solidFill>
            </a:endParaRPr>
          </a:p>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p>
        </p:txBody>
      </p:sp>
      <p:pic>
        <p:nvPicPr>
          <p:cNvPr id="728" name="Google Shape;728;p112"/>
          <p:cNvPicPr preferRelativeResize="0"/>
          <p:nvPr/>
        </p:nvPicPr>
        <p:blipFill>
          <a:blip r:embed="rId3">
            <a:alphaModFix/>
          </a:blip>
          <a:stretch>
            <a:fillRect/>
          </a:stretch>
        </p:blipFill>
        <p:spPr>
          <a:xfrm>
            <a:off x="4272150" y="1545370"/>
            <a:ext cx="3430201" cy="20527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13"/>
          <p:cNvSpPr txBox="1"/>
          <p:nvPr/>
        </p:nvSpPr>
        <p:spPr>
          <a:xfrm>
            <a:off x="3700600" y="0"/>
            <a:ext cx="5443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Proposed solutions /new ideas of research!</a:t>
            </a:r>
            <a:endParaRPr sz="1800" b="1"/>
          </a:p>
          <a:p>
            <a:pPr marL="0" lvl="0" indent="0" algn="l" rtl="0">
              <a:spcBef>
                <a:spcPts val="0"/>
              </a:spcBef>
              <a:spcAft>
                <a:spcPts val="0"/>
              </a:spcAft>
              <a:buNone/>
            </a:pPr>
            <a:endParaRPr sz="1800"/>
          </a:p>
        </p:txBody>
      </p:sp>
      <p:sp>
        <p:nvSpPr>
          <p:cNvPr id="734" name="Google Shape;734;p113"/>
          <p:cNvSpPr txBox="1"/>
          <p:nvPr/>
        </p:nvSpPr>
        <p:spPr>
          <a:xfrm>
            <a:off x="0" y="98500"/>
            <a:ext cx="3430200" cy="28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Courier New"/>
                <a:ea typeface="Courier New"/>
                <a:cs typeface="Courier New"/>
                <a:sym typeface="Courier New"/>
              </a:rPr>
              <a:t>ons"</a:t>
            </a:r>
            <a:endParaRPr sz="2800">
              <a:solidFill>
                <a:srgbClr val="FFFFFF"/>
              </a:solidFill>
              <a:latin typeface="Courier New"/>
              <a:ea typeface="Courier New"/>
              <a:cs typeface="Courier New"/>
              <a:sym typeface="Courier New"/>
            </a:endParaRPr>
          </a:p>
        </p:txBody>
      </p:sp>
      <p:sp>
        <p:nvSpPr>
          <p:cNvPr id="735" name="Google Shape;735;p113"/>
          <p:cNvSpPr txBox="1"/>
          <p:nvPr/>
        </p:nvSpPr>
        <p:spPr>
          <a:xfrm>
            <a:off x="3824225" y="3327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8761D"/>
                </a:solidFill>
              </a:rPr>
              <a:t>The Design Challenges</a:t>
            </a:r>
            <a:endParaRPr sz="1800" b="1">
              <a:solidFill>
                <a:srgbClr val="38761D"/>
              </a:solidFill>
            </a:endParaRPr>
          </a:p>
          <a:p>
            <a:pPr marL="0" lvl="0" indent="0" algn="l" rtl="0">
              <a:spcBef>
                <a:spcPts val="0"/>
              </a:spcBef>
              <a:spcAft>
                <a:spcPts val="0"/>
              </a:spcAft>
              <a:buNone/>
            </a:pPr>
            <a:r>
              <a:rPr lang="en">
                <a:solidFill>
                  <a:srgbClr val="38761D"/>
                </a:solidFill>
              </a:rPr>
              <a:t>data representations for ITS</a:t>
            </a:r>
            <a:r>
              <a:rPr lang="en">
                <a:solidFill>
                  <a:schemeClr val="dk1"/>
                </a:solidFill>
              </a:rPr>
              <a:t> - think viewing angle / screen size </a:t>
            </a:r>
            <a:endParaRPr>
              <a:solidFill>
                <a:schemeClr val="dk1"/>
              </a:solidFill>
            </a:endParaRPr>
          </a:p>
          <a:p>
            <a:pPr marL="0" lvl="0" indent="0" algn="l" rtl="0">
              <a:spcBef>
                <a:spcPts val="0"/>
              </a:spcBef>
              <a:spcAft>
                <a:spcPts val="0"/>
              </a:spcAft>
              <a:buNone/>
            </a:pPr>
            <a:r>
              <a:rPr lang="en">
                <a:solidFill>
                  <a:schemeClr val="dk1"/>
                </a:solidFill>
              </a:rPr>
              <a:t>Suggested creating  surface-specific guidelines  and vis tool kits </a:t>
            </a:r>
            <a:endParaRPr>
              <a:solidFill>
                <a:schemeClr val="dk1"/>
              </a:solidFill>
            </a:endParaRPr>
          </a:p>
          <a:p>
            <a:pPr marL="0" lvl="0" indent="0" algn="l" rtl="0">
              <a:spcBef>
                <a:spcPts val="0"/>
              </a:spcBef>
              <a:spcAft>
                <a:spcPts val="0"/>
              </a:spcAft>
              <a:buNone/>
            </a:pPr>
            <a:r>
              <a:rPr lang="en">
                <a:solidFill>
                  <a:srgbClr val="38761D"/>
                </a:solidFill>
              </a:rPr>
              <a:t>touch interaction as input </a:t>
            </a:r>
            <a:endParaRPr>
              <a:solidFill>
                <a:srgbClr val="38761D"/>
              </a:solidFill>
            </a:endParaRPr>
          </a:p>
          <a:p>
            <a:pPr marL="0" lvl="0" indent="0" algn="l" rtl="0">
              <a:spcBef>
                <a:spcPts val="0"/>
              </a:spcBef>
              <a:spcAft>
                <a:spcPts val="0"/>
              </a:spcAft>
              <a:buNone/>
            </a:pPr>
            <a:r>
              <a:rPr lang="en">
                <a:solidFill>
                  <a:schemeClr val="dk1"/>
                </a:solidFill>
              </a:rPr>
              <a:t>Suggested researching or creating a vocabulary for touch interactions  -&gt; eliminates need to learn specific interaction for each usecase </a:t>
            </a:r>
            <a:endParaRPr>
              <a:solidFill>
                <a:schemeClr val="dk1"/>
              </a:solidFill>
            </a:endParaRPr>
          </a:p>
          <a:p>
            <a:pPr marL="457200" lvl="0" indent="0" algn="l" rtl="0">
              <a:spcBef>
                <a:spcPts val="0"/>
              </a:spcBef>
              <a:spcAft>
                <a:spcPts val="0"/>
              </a:spcAft>
              <a:buNone/>
            </a:pPr>
            <a:endParaRPr/>
          </a:p>
        </p:txBody>
      </p:sp>
      <p:pic>
        <p:nvPicPr>
          <p:cNvPr id="736" name="Google Shape;736;p113"/>
          <p:cNvPicPr preferRelativeResize="0"/>
          <p:nvPr/>
        </p:nvPicPr>
        <p:blipFill>
          <a:blip r:embed="rId3">
            <a:alphaModFix/>
          </a:blip>
          <a:stretch>
            <a:fillRect/>
          </a:stretch>
        </p:blipFill>
        <p:spPr>
          <a:xfrm>
            <a:off x="0" y="-12"/>
            <a:ext cx="3700601" cy="3242425"/>
          </a:xfrm>
          <a:prstGeom prst="rect">
            <a:avLst/>
          </a:prstGeom>
          <a:noFill/>
          <a:ln>
            <a:noFill/>
          </a:ln>
        </p:spPr>
      </p:pic>
      <p:pic>
        <p:nvPicPr>
          <p:cNvPr id="737" name="Google Shape;737;p113"/>
          <p:cNvPicPr preferRelativeResize="0"/>
          <p:nvPr/>
        </p:nvPicPr>
        <p:blipFill>
          <a:blip r:embed="rId4">
            <a:alphaModFix/>
          </a:blip>
          <a:stretch>
            <a:fillRect/>
          </a:stretch>
        </p:blipFill>
        <p:spPr>
          <a:xfrm>
            <a:off x="3700650" y="2284425"/>
            <a:ext cx="5443400" cy="3356549"/>
          </a:xfrm>
          <a:prstGeom prst="rect">
            <a:avLst/>
          </a:prstGeom>
          <a:noFill/>
          <a:ln>
            <a:noFill/>
          </a:ln>
        </p:spPr>
      </p:pic>
      <p:sp>
        <p:nvSpPr>
          <p:cNvPr id="738" name="Google Shape;738;p113"/>
          <p:cNvSpPr txBox="1"/>
          <p:nvPr/>
        </p:nvSpPr>
        <p:spPr>
          <a:xfrm>
            <a:off x="50" y="3341075"/>
            <a:ext cx="3700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8761D"/>
                </a:solidFill>
              </a:rPr>
              <a:t> Coordinating input and data dimensions.</a:t>
            </a:r>
            <a:endParaRPr sz="1800" b="1">
              <a:solidFill>
                <a:srgbClr val="38761D"/>
              </a:solidFill>
            </a:endParaRPr>
          </a:p>
          <a:p>
            <a:pPr marL="0" lvl="0" indent="0" algn="l" rtl="0">
              <a:spcBef>
                <a:spcPts val="0"/>
              </a:spcBef>
              <a:spcAft>
                <a:spcPts val="0"/>
              </a:spcAft>
              <a:buNone/>
            </a:pPr>
            <a:r>
              <a:rPr lang="en">
                <a:solidFill>
                  <a:schemeClr val="dk1"/>
                </a:solidFill>
              </a:rPr>
              <a:t>This may be a unique problem for ITS -&gt; ex: translating a multidimensional data ( most common data used ) into a 2d surface  </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14"/>
          <p:cNvSpPr txBox="1"/>
          <p:nvPr/>
        </p:nvSpPr>
        <p:spPr>
          <a:xfrm>
            <a:off x="3700600" y="0"/>
            <a:ext cx="5443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Proposed solutions /new ideas of research!</a:t>
            </a:r>
            <a:endParaRPr sz="1800" b="1"/>
          </a:p>
          <a:p>
            <a:pPr marL="0" lvl="0" indent="0" algn="l" rtl="0">
              <a:spcBef>
                <a:spcPts val="0"/>
              </a:spcBef>
              <a:spcAft>
                <a:spcPts val="0"/>
              </a:spcAft>
              <a:buNone/>
            </a:pPr>
            <a:endParaRPr sz="1800"/>
          </a:p>
        </p:txBody>
      </p:sp>
      <p:sp>
        <p:nvSpPr>
          <p:cNvPr id="744" name="Google Shape;744;p114"/>
          <p:cNvSpPr txBox="1"/>
          <p:nvPr/>
        </p:nvSpPr>
        <p:spPr>
          <a:xfrm>
            <a:off x="0" y="98500"/>
            <a:ext cx="3430200" cy="286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rgbClr val="FFFFFF"/>
                </a:solidFill>
                <a:latin typeface="Courier New"/>
                <a:ea typeface="Courier New"/>
                <a:cs typeface="Courier New"/>
                <a:sym typeface="Courier New"/>
              </a:rPr>
              <a:t>ons"</a:t>
            </a:r>
            <a:endParaRPr sz="2800">
              <a:solidFill>
                <a:srgbClr val="FFFFFF"/>
              </a:solidFill>
              <a:latin typeface="Courier New"/>
              <a:ea typeface="Courier New"/>
              <a:cs typeface="Courier New"/>
              <a:sym typeface="Courier New"/>
            </a:endParaRPr>
          </a:p>
        </p:txBody>
      </p:sp>
      <p:sp>
        <p:nvSpPr>
          <p:cNvPr id="745" name="Google Shape;745;p114"/>
          <p:cNvSpPr txBox="1"/>
          <p:nvPr/>
        </p:nvSpPr>
        <p:spPr>
          <a:xfrm>
            <a:off x="3824225" y="3327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8761D"/>
                </a:solidFill>
              </a:rPr>
              <a:t>The Design Challenges</a:t>
            </a:r>
            <a:endParaRPr sz="1800" b="1">
              <a:solidFill>
                <a:srgbClr val="38761D"/>
              </a:solidFill>
            </a:endParaRPr>
          </a:p>
          <a:p>
            <a:pPr marL="0" lvl="0" indent="0" algn="l" rtl="0">
              <a:spcBef>
                <a:spcPts val="0"/>
              </a:spcBef>
              <a:spcAft>
                <a:spcPts val="0"/>
              </a:spcAft>
              <a:buNone/>
            </a:pPr>
            <a:r>
              <a:rPr lang="en">
                <a:solidFill>
                  <a:srgbClr val="38761D"/>
                </a:solidFill>
              </a:rPr>
              <a:t>data representations for ITS</a:t>
            </a:r>
            <a:r>
              <a:rPr lang="en">
                <a:solidFill>
                  <a:schemeClr val="dk1"/>
                </a:solidFill>
              </a:rPr>
              <a:t> - think viewing angle / screen size </a:t>
            </a:r>
            <a:endParaRPr>
              <a:solidFill>
                <a:schemeClr val="dk1"/>
              </a:solidFill>
            </a:endParaRPr>
          </a:p>
          <a:p>
            <a:pPr marL="0" lvl="0" indent="0" algn="l" rtl="0">
              <a:spcBef>
                <a:spcPts val="0"/>
              </a:spcBef>
              <a:spcAft>
                <a:spcPts val="0"/>
              </a:spcAft>
              <a:buNone/>
            </a:pPr>
            <a:r>
              <a:rPr lang="en">
                <a:solidFill>
                  <a:schemeClr val="dk1"/>
                </a:solidFill>
              </a:rPr>
              <a:t>Suggested creating  surface-specific guidelines  and vis tool kits </a:t>
            </a:r>
            <a:endParaRPr>
              <a:solidFill>
                <a:schemeClr val="dk1"/>
              </a:solidFill>
            </a:endParaRPr>
          </a:p>
          <a:p>
            <a:pPr marL="0" lvl="0" indent="0" algn="l" rtl="0">
              <a:spcBef>
                <a:spcPts val="0"/>
              </a:spcBef>
              <a:spcAft>
                <a:spcPts val="0"/>
              </a:spcAft>
              <a:buNone/>
            </a:pPr>
            <a:r>
              <a:rPr lang="en">
                <a:solidFill>
                  <a:srgbClr val="38761D"/>
                </a:solidFill>
              </a:rPr>
              <a:t>touch interaction as input </a:t>
            </a:r>
            <a:endParaRPr>
              <a:solidFill>
                <a:srgbClr val="38761D"/>
              </a:solidFill>
            </a:endParaRPr>
          </a:p>
          <a:p>
            <a:pPr marL="0" lvl="0" indent="0" algn="l" rtl="0">
              <a:spcBef>
                <a:spcPts val="0"/>
              </a:spcBef>
              <a:spcAft>
                <a:spcPts val="0"/>
              </a:spcAft>
              <a:buNone/>
            </a:pPr>
            <a:r>
              <a:rPr lang="en">
                <a:solidFill>
                  <a:schemeClr val="dk1"/>
                </a:solidFill>
              </a:rPr>
              <a:t>Suggested researching or creating a vocabulary for touch interactions  -&gt; eliminates need to learn specific interaction for each usecase </a:t>
            </a:r>
            <a:endParaRPr>
              <a:solidFill>
                <a:schemeClr val="dk1"/>
              </a:solidFill>
            </a:endParaRPr>
          </a:p>
          <a:p>
            <a:pPr marL="457200" lvl="0" indent="0" algn="l" rtl="0">
              <a:spcBef>
                <a:spcPts val="0"/>
              </a:spcBef>
              <a:spcAft>
                <a:spcPts val="0"/>
              </a:spcAft>
              <a:buNone/>
            </a:pPr>
            <a:endParaRPr/>
          </a:p>
        </p:txBody>
      </p:sp>
      <p:pic>
        <p:nvPicPr>
          <p:cNvPr id="746" name="Google Shape;746;p114"/>
          <p:cNvPicPr preferRelativeResize="0"/>
          <p:nvPr/>
        </p:nvPicPr>
        <p:blipFill>
          <a:blip r:embed="rId3">
            <a:alphaModFix/>
          </a:blip>
          <a:stretch>
            <a:fillRect/>
          </a:stretch>
        </p:blipFill>
        <p:spPr>
          <a:xfrm>
            <a:off x="0" y="-12"/>
            <a:ext cx="3700601" cy="3242425"/>
          </a:xfrm>
          <a:prstGeom prst="rect">
            <a:avLst/>
          </a:prstGeom>
          <a:noFill/>
          <a:ln>
            <a:noFill/>
          </a:ln>
        </p:spPr>
      </p:pic>
      <p:pic>
        <p:nvPicPr>
          <p:cNvPr id="747" name="Google Shape;747;p114"/>
          <p:cNvPicPr preferRelativeResize="0"/>
          <p:nvPr/>
        </p:nvPicPr>
        <p:blipFill>
          <a:blip r:embed="rId4">
            <a:alphaModFix/>
          </a:blip>
          <a:stretch>
            <a:fillRect/>
          </a:stretch>
        </p:blipFill>
        <p:spPr>
          <a:xfrm>
            <a:off x="3700650" y="2284425"/>
            <a:ext cx="5443400" cy="3356549"/>
          </a:xfrm>
          <a:prstGeom prst="rect">
            <a:avLst/>
          </a:prstGeom>
          <a:noFill/>
          <a:ln>
            <a:noFill/>
          </a:ln>
        </p:spPr>
      </p:pic>
      <p:sp>
        <p:nvSpPr>
          <p:cNvPr id="748" name="Google Shape;748;p114"/>
          <p:cNvSpPr txBox="1"/>
          <p:nvPr/>
        </p:nvSpPr>
        <p:spPr>
          <a:xfrm>
            <a:off x="50" y="3341075"/>
            <a:ext cx="3700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8761D"/>
                </a:solidFill>
              </a:rPr>
              <a:t> Coordinating input and data dimensions.</a:t>
            </a:r>
            <a:endParaRPr sz="1800" b="1">
              <a:solidFill>
                <a:srgbClr val="38761D"/>
              </a:solidFill>
            </a:endParaRPr>
          </a:p>
          <a:p>
            <a:pPr marL="0" lvl="0" indent="0" algn="l" rtl="0">
              <a:spcBef>
                <a:spcPts val="0"/>
              </a:spcBef>
              <a:spcAft>
                <a:spcPts val="0"/>
              </a:spcAft>
              <a:buNone/>
            </a:pPr>
            <a:r>
              <a:rPr lang="en">
                <a:solidFill>
                  <a:schemeClr val="dk1"/>
                </a:solidFill>
              </a:rPr>
              <a:t>This may be a unique problem for ITS -&gt; ex: translating a multidimensional data ( most common data used ) into a 2d surface  </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5"/>
          <p:cNvSpPr/>
          <p:nvPr/>
        </p:nvSpPr>
        <p:spPr>
          <a:xfrm>
            <a:off x="-8925" y="-71125"/>
            <a:ext cx="3331500" cy="5214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15"/>
          <p:cNvSpPr txBox="1"/>
          <p:nvPr/>
        </p:nvSpPr>
        <p:spPr>
          <a:xfrm>
            <a:off x="3600275" y="22708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Thoughts: some of the problems presented as unique to ITS is not really unique, I think it can be applied in MR/VR studies, especially the multidimensionality representation problems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Interesting translation possibilities into VR/AR/MR </a:t>
            </a:r>
            <a:endParaRPr>
              <a:solidFill>
                <a:schemeClr val="dk1"/>
              </a:solidFill>
            </a:endParaRPr>
          </a:p>
          <a:p>
            <a:pPr marL="0" lvl="0" indent="0" algn="l" rtl="0">
              <a:spcBef>
                <a:spcPts val="0"/>
              </a:spcBef>
              <a:spcAft>
                <a:spcPts val="0"/>
              </a:spcAft>
              <a:buNone/>
            </a:pPr>
            <a:r>
              <a:rPr lang="en">
                <a:solidFill>
                  <a:schemeClr val="dk1"/>
                </a:solidFill>
              </a:rPr>
              <a:t>Ex: combining multiple methods ( vr and ar? ) -  control interactions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Presents interesting questions to explore:</a:t>
            </a:r>
            <a:endParaRPr>
              <a:solidFill>
                <a:schemeClr val="dk1"/>
              </a:solidFill>
            </a:endParaRPr>
          </a:p>
          <a:p>
            <a:pPr marL="0" lvl="0" indent="0" algn="l" rtl="0">
              <a:spcBef>
                <a:spcPts val="0"/>
              </a:spcBef>
              <a:spcAft>
                <a:spcPts val="0"/>
              </a:spcAft>
              <a:buNone/>
            </a:pPr>
            <a:r>
              <a:rPr lang="en">
                <a:solidFill>
                  <a:schemeClr val="dk1"/>
                </a:solidFill>
              </a:rPr>
              <a:t>Applicability to other forms of data representation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755" name="Google Shape;755;p115"/>
          <p:cNvSpPr txBox="1"/>
          <p:nvPr/>
        </p:nvSpPr>
        <p:spPr>
          <a:xfrm>
            <a:off x="98525" y="-985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sz="1800" b="1" u="sng">
                <a:solidFill>
                  <a:schemeClr val="accent1"/>
                </a:solidFill>
              </a:rPr>
              <a:t>The Social Challenges</a:t>
            </a:r>
            <a:endParaRPr sz="1800" b="1" u="sng">
              <a:solidFill>
                <a:schemeClr val="accent1"/>
              </a:solidFill>
            </a:endParaRPr>
          </a:p>
          <a:p>
            <a:pPr marL="0" lvl="0" indent="0" algn="l" rtl="0">
              <a:spcBef>
                <a:spcPts val="0"/>
              </a:spcBef>
              <a:spcAft>
                <a:spcPts val="0"/>
              </a:spcAft>
              <a:buNone/>
            </a:pPr>
            <a:r>
              <a:rPr lang="en">
                <a:solidFill>
                  <a:schemeClr val="accent1"/>
                </a:solidFill>
              </a:rPr>
              <a:t>Collaboration</a:t>
            </a:r>
            <a:endParaRPr>
              <a:solidFill>
                <a:schemeClr val="accent1"/>
              </a:solidFill>
            </a:endParaRPr>
          </a:p>
          <a:p>
            <a:pPr marL="0" lvl="0" indent="0" algn="l" rtl="0">
              <a:spcBef>
                <a:spcPts val="0"/>
              </a:spcBef>
              <a:spcAft>
                <a:spcPts val="0"/>
              </a:spcAft>
              <a:buNone/>
            </a:pPr>
            <a:r>
              <a:rPr lang="en">
                <a:solidFill>
                  <a:srgbClr val="FFFFFF"/>
                </a:solidFill>
              </a:rPr>
              <a:t>Suggested step by step instructions for users  </a:t>
            </a:r>
            <a:endParaRPr>
              <a:solidFill>
                <a:srgbClr val="FFFFFF"/>
              </a:solidFill>
            </a:endParaRPr>
          </a:p>
          <a:p>
            <a:pPr marL="0" lvl="0" indent="0" algn="l" rtl="0">
              <a:spcBef>
                <a:spcPts val="0"/>
              </a:spcBef>
              <a:spcAft>
                <a:spcPts val="0"/>
              </a:spcAft>
              <a:buNone/>
            </a:pPr>
            <a:r>
              <a:rPr lang="en">
                <a:solidFill>
                  <a:srgbClr val="FFFFFF"/>
                </a:solidFill>
              </a:rPr>
              <a:t>Researching what data types work best for collaboration  </a:t>
            </a:r>
            <a:endParaRPr>
              <a:solidFill>
                <a:srgbClr val="FFFFFF"/>
              </a:solidFill>
            </a:endParaRPr>
          </a:p>
          <a:p>
            <a:pPr marL="0" lvl="0" indent="0" algn="l" rtl="0">
              <a:spcBef>
                <a:spcPts val="0"/>
              </a:spcBef>
              <a:spcAft>
                <a:spcPts val="0"/>
              </a:spcAft>
              <a:buNone/>
            </a:pPr>
            <a:r>
              <a:rPr lang="en" u="sng">
                <a:solidFill>
                  <a:schemeClr val="accent1"/>
                </a:solidFill>
              </a:rPr>
              <a:t>Evaluation</a:t>
            </a:r>
            <a:endParaRPr u="sng">
              <a:solidFill>
                <a:schemeClr val="accent1"/>
              </a:solidFill>
            </a:endParaRPr>
          </a:p>
          <a:p>
            <a:pPr marL="0" lvl="0" indent="0" algn="l" rtl="0">
              <a:spcBef>
                <a:spcPts val="0"/>
              </a:spcBef>
              <a:spcAft>
                <a:spcPts val="0"/>
              </a:spcAft>
              <a:buNone/>
            </a:pPr>
            <a:r>
              <a:rPr lang="en">
                <a:solidFill>
                  <a:srgbClr val="FFFFFF"/>
                </a:solidFill>
              </a:rPr>
              <a:t>Difficult to study </a:t>
            </a:r>
            <a:endParaRPr>
              <a:solidFill>
                <a:srgbClr val="FFFFFF"/>
              </a:solidFill>
            </a:endParaRPr>
          </a:p>
          <a:p>
            <a:pPr marL="0" lvl="0" indent="0" algn="l" rtl="0">
              <a:spcBef>
                <a:spcPts val="0"/>
              </a:spcBef>
              <a:spcAft>
                <a:spcPts val="0"/>
              </a:spcAft>
              <a:buNone/>
            </a:pPr>
            <a:r>
              <a:rPr lang="en">
                <a:solidFill>
                  <a:srgbClr val="FFFFFF"/>
                </a:solidFill>
              </a:rPr>
              <a:t>Need dedicated research </a:t>
            </a:r>
            <a:endParaRPr>
              <a:solidFill>
                <a:srgbClr val="FFFFFF"/>
              </a:solidFill>
            </a:endParaRPr>
          </a:p>
        </p:txBody>
      </p:sp>
      <p:sp>
        <p:nvSpPr>
          <p:cNvPr id="756" name="Google Shape;756;p115"/>
          <p:cNvSpPr txBox="1"/>
          <p:nvPr/>
        </p:nvSpPr>
        <p:spPr>
          <a:xfrm>
            <a:off x="922500" y="319780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57" name="Google Shape;757;p115"/>
          <p:cNvPicPr preferRelativeResize="0"/>
          <p:nvPr/>
        </p:nvPicPr>
        <p:blipFill>
          <a:blip r:embed="rId3">
            <a:alphaModFix/>
          </a:blip>
          <a:stretch>
            <a:fillRect/>
          </a:stretch>
        </p:blipFill>
        <p:spPr>
          <a:xfrm>
            <a:off x="-39850" y="2660075"/>
            <a:ext cx="3276750" cy="1966050"/>
          </a:xfrm>
          <a:prstGeom prst="rect">
            <a:avLst/>
          </a:prstGeom>
          <a:noFill/>
          <a:ln>
            <a:noFill/>
          </a:ln>
        </p:spPr>
      </p:pic>
      <p:pic>
        <p:nvPicPr>
          <p:cNvPr id="758" name="Google Shape;758;p115"/>
          <p:cNvPicPr preferRelativeResize="0"/>
          <p:nvPr/>
        </p:nvPicPr>
        <p:blipFill>
          <a:blip r:embed="rId4">
            <a:alphaModFix/>
          </a:blip>
          <a:stretch>
            <a:fillRect/>
          </a:stretch>
        </p:blipFill>
        <p:spPr>
          <a:xfrm>
            <a:off x="3322550" y="0"/>
            <a:ext cx="3145675" cy="2091575"/>
          </a:xfrm>
          <a:prstGeom prst="rect">
            <a:avLst/>
          </a:prstGeom>
          <a:noFill/>
          <a:ln>
            <a:noFill/>
          </a:ln>
        </p:spPr>
      </p:pic>
      <p:pic>
        <p:nvPicPr>
          <p:cNvPr id="759" name="Google Shape;759;p115"/>
          <p:cNvPicPr preferRelativeResize="0"/>
          <p:nvPr/>
        </p:nvPicPr>
        <p:blipFill>
          <a:blip r:embed="rId5">
            <a:alphaModFix/>
          </a:blip>
          <a:stretch>
            <a:fillRect/>
          </a:stretch>
        </p:blipFill>
        <p:spPr>
          <a:xfrm>
            <a:off x="6468225" y="0"/>
            <a:ext cx="2658899" cy="2091575"/>
          </a:xfrm>
          <a:prstGeom prst="rect">
            <a:avLst/>
          </a:prstGeom>
          <a:noFill/>
          <a:ln>
            <a:noFill/>
          </a:ln>
        </p:spPr>
      </p:pic>
      <p:sp>
        <p:nvSpPr>
          <p:cNvPr id="760" name="Google Shape;760;p115"/>
          <p:cNvSpPr txBox="1"/>
          <p:nvPr/>
        </p:nvSpPr>
        <p:spPr>
          <a:xfrm>
            <a:off x="6152650" y="1140950"/>
            <a:ext cx="8664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0000"/>
                </a:solidFill>
              </a:rPr>
              <a:t>VS</a:t>
            </a:r>
            <a:endParaRPr sz="2400" b="1">
              <a:solidFill>
                <a:srgbClr val="FF0000"/>
              </a:solidFill>
            </a:endParaRPr>
          </a:p>
        </p:txBody>
      </p:sp>
      <p:pic>
        <p:nvPicPr>
          <p:cNvPr id="761" name="Google Shape;761;p115"/>
          <p:cNvPicPr preferRelativeResize="0"/>
          <p:nvPr/>
        </p:nvPicPr>
        <p:blipFill>
          <a:blip r:embed="rId6">
            <a:alphaModFix/>
          </a:blip>
          <a:stretch>
            <a:fillRect/>
          </a:stretch>
        </p:blipFill>
        <p:spPr>
          <a:xfrm flipH="1">
            <a:off x="2652750" y="201400"/>
            <a:ext cx="584150" cy="25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116"/>
          <p:cNvSpPr/>
          <p:nvPr/>
        </p:nvSpPr>
        <p:spPr>
          <a:xfrm>
            <a:off x="3257110" y="2091575"/>
            <a:ext cx="5886900" cy="2948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6"/>
          <p:cNvSpPr txBox="1"/>
          <p:nvPr/>
        </p:nvSpPr>
        <p:spPr>
          <a:xfrm>
            <a:off x="3600275" y="227085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rPr>
              <a:t>Thoughts</a:t>
            </a:r>
            <a:r>
              <a:rPr lang="en">
                <a:solidFill>
                  <a:srgbClr val="FFFFFF"/>
                </a:solidFill>
              </a:rPr>
              <a:t>: some of the problems presented as unique to ITS is not really unique, I think it can be applied in MR/VR studies, especially the multidimensionality representation problems</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Interesting translation possibilities into VR/AR/MR </a:t>
            </a:r>
            <a:endParaRPr>
              <a:solidFill>
                <a:srgbClr val="FFFFFF"/>
              </a:solidFill>
            </a:endParaRPr>
          </a:p>
          <a:p>
            <a:pPr marL="0" lvl="0" indent="0" algn="l" rtl="0">
              <a:spcBef>
                <a:spcPts val="0"/>
              </a:spcBef>
              <a:spcAft>
                <a:spcPts val="0"/>
              </a:spcAft>
              <a:buNone/>
            </a:pPr>
            <a:r>
              <a:rPr lang="en">
                <a:solidFill>
                  <a:srgbClr val="FFFFFF"/>
                </a:solidFill>
              </a:rPr>
              <a:t>Ex: combining multiple methods ( vr and ar? ) -  control interactions </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Presents interesting questions to explore:</a:t>
            </a:r>
            <a:endParaRPr>
              <a:solidFill>
                <a:srgbClr val="FFFFFF"/>
              </a:solidFill>
            </a:endParaRPr>
          </a:p>
          <a:p>
            <a:pPr marL="0" lvl="0" indent="0" algn="l" rtl="0">
              <a:spcBef>
                <a:spcPts val="0"/>
              </a:spcBef>
              <a:spcAft>
                <a:spcPts val="0"/>
              </a:spcAft>
              <a:buNone/>
            </a:pPr>
            <a:r>
              <a:rPr lang="en">
                <a:solidFill>
                  <a:srgbClr val="FFFFFF"/>
                </a:solidFill>
              </a:rPr>
              <a:t>Applicability to other forms of data representation</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chemeClr val="dk1"/>
              </a:solidFill>
            </a:endParaRPr>
          </a:p>
        </p:txBody>
      </p:sp>
      <p:sp>
        <p:nvSpPr>
          <p:cNvPr id="768" name="Google Shape;768;p116"/>
          <p:cNvSpPr txBox="1"/>
          <p:nvPr/>
        </p:nvSpPr>
        <p:spPr>
          <a:xfrm>
            <a:off x="107475" y="627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Social Challenges</a:t>
            </a:r>
            <a:endParaRPr>
              <a:solidFill>
                <a:schemeClr val="dk1"/>
              </a:solidFill>
            </a:endParaRPr>
          </a:p>
          <a:p>
            <a:pPr marL="0" lvl="0" indent="0" algn="l" rtl="0">
              <a:spcBef>
                <a:spcPts val="0"/>
              </a:spcBef>
              <a:spcAft>
                <a:spcPts val="0"/>
              </a:spcAft>
              <a:buNone/>
            </a:pPr>
            <a:r>
              <a:rPr lang="en">
                <a:solidFill>
                  <a:schemeClr val="accent1"/>
                </a:solidFill>
              </a:rPr>
              <a:t>Collaboration</a:t>
            </a:r>
            <a:endParaRPr>
              <a:solidFill>
                <a:schemeClr val="accent1"/>
              </a:solidFill>
            </a:endParaRPr>
          </a:p>
          <a:p>
            <a:pPr marL="0" lvl="0" indent="0" algn="l" rtl="0">
              <a:spcBef>
                <a:spcPts val="0"/>
              </a:spcBef>
              <a:spcAft>
                <a:spcPts val="0"/>
              </a:spcAft>
              <a:buNone/>
            </a:pPr>
            <a:r>
              <a:rPr lang="en">
                <a:solidFill>
                  <a:schemeClr val="dk1"/>
                </a:solidFill>
              </a:rPr>
              <a:t>Suggested step by step instructions for users  </a:t>
            </a:r>
            <a:endParaRPr>
              <a:solidFill>
                <a:schemeClr val="dk1"/>
              </a:solidFill>
            </a:endParaRPr>
          </a:p>
          <a:p>
            <a:pPr marL="0" lvl="0" indent="0" algn="l" rtl="0">
              <a:spcBef>
                <a:spcPts val="0"/>
              </a:spcBef>
              <a:spcAft>
                <a:spcPts val="0"/>
              </a:spcAft>
              <a:buNone/>
            </a:pPr>
            <a:r>
              <a:rPr lang="en">
                <a:solidFill>
                  <a:schemeClr val="dk1"/>
                </a:solidFill>
              </a:rPr>
              <a:t>Researching what data types work best for collaboration  </a:t>
            </a:r>
            <a:endParaRPr>
              <a:solidFill>
                <a:schemeClr val="dk1"/>
              </a:solidFill>
            </a:endParaRPr>
          </a:p>
          <a:p>
            <a:pPr marL="0" lvl="0" indent="0" algn="l" rtl="0">
              <a:spcBef>
                <a:spcPts val="0"/>
              </a:spcBef>
              <a:spcAft>
                <a:spcPts val="0"/>
              </a:spcAft>
              <a:buNone/>
            </a:pPr>
            <a:r>
              <a:rPr lang="en" u="sng">
                <a:solidFill>
                  <a:schemeClr val="accent1"/>
                </a:solidFill>
              </a:rPr>
              <a:t>Evaluation</a:t>
            </a:r>
            <a:endParaRPr u="sng">
              <a:solidFill>
                <a:schemeClr val="accent1"/>
              </a:solidFill>
            </a:endParaRPr>
          </a:p>
          <a:p>
            <a:pPr marL="0" lvl="0" indent="0" algn="l" rtl="0">
              <a:spcBef>
                <a:spcPts val="0"/>
              </a:spcBef>
              <a:spcAft>
                <a:spcPts val="0"/>
              </a:spcAft>
              <a:buNone/>
            </a:pPr>
            <a:r>
              <a:rPr lang="en"/>
              <a:t>Difficult to study </a:t>
            </a:r>
            <a:endParaRPr/>
          </a:p>
          <a:p>
            <a:pPr marL="0" lvl="0" indent="0" algn="l" rtl="0">
              <a:spcBef>
                <a:spcPts val="0"/>
              </a:spcBef>
              <a:spcAft>
                <a:spcPts val="0"/>
              </a:spcAft>
              <a:buNone/>
            </a:pPr>
            <a:r>
              <a:rPr lang="en"/>
              <a:t>Need dedicated research </a:t>
            </a:r>
            <a:endParaRPr/>
          </a:p>
        </p:txBody>
      </p:sp>
      <p:sp>
        <p:nvSpPr>
          <p:cNvPr id="769" name="Google Shape;769;p116"/>
          <p:cNvSpPr txBox="1"/>
          <p:nvPr/>
        </p:nvSpPr>
        <p:spPr>
          <a:xfrm>
            <a:off x="922500" y="3197800"/>
            <a:ext cx="5158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70" name="Google Shape;770;p116"/>
          <p:cNvPicPr preferRelativeResize="0"/>
          <p:nvPr/>
        </p:nvPicPr>
        <p:blipFill>
          <a:blip r:embed="rId3">
            <a:alphaModFix/>
          </a:blip>
          <a:stretch>
            <a:fillRect/>
          </a:stretch>
        </p:blipFill>
        <p:spPr>
          <a:xfrm>
            <a:off x="-30900" y="2660050"/>
            <a:ext cx="3276750" cy="1966050"/>
          </a:xfrm>
          <a:prstGeom prst="rect">
            <a:avLst/>
          </a:prstGeom>
          <a:noFill/>
          <a:ln>
            <a:noFill/>
          </a:ln>
        </p:spPr>
      </p:pic>
      <p:pic>
        <p:nvPicPr>
          <p:cNvPr id="771" name="Google Shape;771;p116"/>
          <p:cNvPicPr preferRelativeResize="0"/>
          <p:nvPr/>
        </p:nvPicPr>
        <p:blipFill>
          <a:blip r:embed="rId4">
            <a:alphaModFix/>
          </a:blip>
          <a:stretch>
            <a:fillRect/>
          </a:stretch>
        </p:blipFill>
        <p:spPr>
          <a:xfrm>
            <a:off x="3322550" y="125525"/>
            <a:ext cx="3145680" cy="1966050"/>
          </a:xfrm>
          <a:prstGeom prst="rect">
            <a:avLst/>
          </a:prstGeom>
          <a:noFill/>
          <a:ln>
            <a:noFill/>
          </a:ln>
        </p:spPr>
      </p:pic>
      <p:pic>
        <p:nvPicPr>
          <p:cNvPr id="772" name="Google Shape;772;p116"/>
          <p:cNvPicPr preferRelativeResize="0"/>
          <p:nvPr/>
        </p:nvPicPr>
        <p:blipFill>
          <a:blip r:embed="rId5">
            <a:alphaModFix/>
          </a:blip>
          <a:stretch>
            <a:fillRect/>
          </a:stretch>
        </p:blipFill>
        <p:spPr>
          <a:xfrm>
            <a:off x="6468225" y="125525"/>
            <a:ext cx="2658904" cy="1966049"/>
          </a:xfrm>
          <a:prstGeom prst="rect">
            <a:avLst/>
          </a:prstGeom>
          <a:noFill/>
          <a:ln>
            <a:noFill/>
          </a:ln>
        </p:spPr>
      </p:pic>
      <p:sp>
        <p:nvSpPr>
          <p:cNvPr id="773" name="Google Shape;773;p116"/>
          <p:cNvSpPr txBox="1"/>
          <p:nvPr/>
        </p:nvSpPr>
        <p:spPr>
          <a:xfrm>
            <a:off x="6152650" y="1140950"/>
            <a:ext cx="866400" cy="52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0000"/>
                </a:solidFill>
              </a:rPr>
              <a:t>VS</a:t>
            </a:r>
            <a:endParaRPr sz="2400" b="1">
              <a:solidFill>
                <a:srgbClr val="FF0000"/>
              </a:solidFill>
            </a:endParaRPr>
          </a:p>
        </p:txBody>
      </p:sp>
      <p:pic>
        <p:nvPicPr>
          <p:cNvPr id="774" name="Google Shape;774;p116"/>
          <p:cNvPicPr preferRelativeResize="0"/>
          <p:nvPr/>
        </p:nvPicPr>
        <p:blipFill>
          <a:blip r:embed="rId6">
            <a:alphaModFix/>
          </a:blip>
          <a:stretch>
            <a:fillRect/>
          </a:stretch>
        </p:blipFill>
        <p:spPr>
          <a:xfrm>
            <a:off x="3107475" y="2315000"/>
            <a:ext cx="521100" cy="25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7"/>
          <p:cNvSpPr txBox="1"/>
          <p:nvPr/>
        </p:nvSpPr>
        <p:spPr>
          <a:xfrm>
            <a:off x="0" y="0"/>
            <a:ext cx="64035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rPr>
              <a:t>who</a:t>
            </a:r>
            <a:r>
              <a:rPr lang="en" sz="3000"/>
              <a:t> and  where</a:t>
            </a:r>
            <a:endParaRPr sz="30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IEEE Computer Graphics and Applications - 2003 - visualization viewpoints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France--- </a:t>
            </a:r>
            <a:endParaRPr/>
          </a:p>
          <a:p>
            <a:pPr marL="0" lvl="0" indent="0" algn="l" rtl="0">
              <a:spcBef>
                <a:spcPts val="0"/>
              </a:spcBef>
              <a:spcAft>
                <a:spcPts val="0"/>
              </a:spcAft>
              <a:buNone/>
            </a:pPr>
            <a:r>
              <a:rPr lang="en"/>
              <a:t>Authors: </a:t>
            </a:r>
            <a:endParaRPr/>
          </a:p>
          <a:p>
            <a:pPr marL="0" lvl="0" indent="0" algn="l" rtl="0">
              <a:spcBef>
                <a:spcPts val="0"/>
              </a:spcBef>
              <a:spcAft>
                <a:spcPts val="0"/>
              </a:spcAft>
              <a:buNone/>
            </a:pPr>
            <a:r>
              <a:rPr lang="en" sz="1650">
                <a:solidFill>
                  <a:srgbClr val="222222"/>
                </a:solidFill>
                <a:highlight>
                  <a:srgbClr val="FFFFFF"/>
                </a:highlight>
              </a:rPr>
              <a:t>Petra Isenberg</a:t>
            </a:r>
            <a:endParaRPr sz="1650">
              <a:solidFill>
                <a:srgbClr val="222222"/>
              </a:solidFill>
              <a:highlight>
                <a:srgbClr val="FFFFFF"/>
              </a:highlight>
            </a:endParaRPr>
          </a:p>
          <a:p>
            <a:pPr marL="0" lvl="0" indent="0" algn="l" rtl="0">
              <a:spcBef>
                <a:spcPts val="0"/>
              </a:spcBef>
              <a:spcAft>
                <a:spcPts val="0"/>
              </a:spcAft>
              <a:buNone/>
            </a:pPr>
            <a:r>
              <a:rPr lang="en" sz="900">
                <a:solidFill>
                  <a:srgbClr val="3F3F3F"/>
                </a:solidFill>
                <a:highlight>
                  <a:srgbClr val="FFFFFF"/>
                </a:highlight>
              </a:rPr>
              <a:t> “main research interests are: information visualization, visual analytics, computer-supported cooperative work, and human-computer interaction “</a:t>
            </a:r>
            <a:endParaRPr sz="900">
              <a:solidFill>
                <a:srgbClr val="3F3F3F"/>
              </a:solidFill>
              <a:highlight>
                <a:srgbClr val="FFFFFF"/>
              </a:highlight>
            </a:endParaRPr>
          </a:p>
          <a:p>
            <a:pPr marL="0" lvl="0" indent="0" algn="l" rtl="0">
              <a:spcBef>
                <a:spcPts val="0"/>
              </a:spcBef>
              <a:spcAft>
                <a:spcPts val="0"/>
              </a:spcAft>
              <a:buNone/>
            </a:pPr>
            <a:r>
              <a:rPr lang="en" sz="1650">
                <a:solidFill>
                  <a:srgbClr val="222222"/>
                </a:solidFill>
                <a:highlight>
                  <a:srgbClr val="FFFFFF"/>
                </a:highlight>
              </a:rPr>
              <a:t>Tobias Isenberg</a:t>
            </a:r>
            <a:endParaRPr sz="1650">
              <a:solidFill>
                <a:srgbClr val="222222"/>
              </a:solidFill>
              <a:highlight>
                <a:srgbClr val="FFFFFF"/>
              </a:highlight>
            </a:endParaRPr>
          </a:p>
          <a:p>
            <a:pPr marL="0" lvl="0" indent="0" algn="l" rtl="0">
              <a:spcBef>
                <a:spcPts val="0"/>
              </a:spcBef>
              <a:spcAft>
                <a:spcPts val="0"/>
              </a:spcAft>
              <a:buNone/>
            </a:pPr>
            <a:r>
              <a:rPr lang="en" sz="1650">
                <a:solidFill>
                  <a:srgbClr val="222222"/>
                </a:solidFill>
                <a:highlight>
                  <a:srgbClr val="FFFFFF"/>
                </a:highlight>
              </a:rPr>
              <a:t>“</a:t>
            </a:r>
            <a:r>
              <a:rPr lang="en" sz="900">
                <a:solidFill>
                  <a:srgbClr val="3F3F3F"/>
                </a:solidFill>
                <a:highlight>
                  <a:srgbClr val="FFFFFF"/>
                </a:highlight>
              </a:rPr>
              <a:t>My research focuses on interactive scientific visualization and illustrative rendering, using methods from computer graphics, non-photorealistic rendering (NPR), and human-computer interaction. I am specifically interested in (2D and, in particular, 3D) interaction techniques for work with illustrative visualizations on large, touch-sensitive displays as well as illustrative visualization that is inspired by traditional illustration.”\</a:t>
            </a:r>
            <a:endParaRPr sz="900">
              <a:solidFill>
                <a:srgbClr val="3F3F3F"/>
              </a:solidFill>
              <a:highlight>
                <a:srgbClr val="FFFFFF"/>
              </a:highlight>
            </a:endParaRPr>
          </a:p>
          <a:p>
            <a:pPr marL="0" lvl="0" indent="0" algn="l" rtl="0">
              <a:lnSpc>
                <a:spcPct val="109090"/>
              </a:lnSpc>
              <a:spcBef>
                <a:spcPts val="0"/>
              </a:spcBef>
              <a:spcAft>
                <a:spcPts val="0"/>
              </a:spcAft>
              <a:buNone/>
            </a:pPr>
            <a:r>
              <a:rPr lang="en" sz="1650">
                <a:solidFill>
                  <a:srgbClr val="222222"/>
                </a:solidFill>
              </a:rPr>
              <a:t>Tobias Hesselmann</a:t>
            </a:r>
            <a:endParaRPr sz="1650">
              <a:solidFill>
                <a:srgbClr val="222222"/>
              </a:solidFill>
            </a:endParaRPr>
          </a:p>
          <a:p>
            <a:pPr marL="0" lvl="0" indent="0" algn="l" rtl="0">
              <a:lnSpc>
                <a:spcPct val="109090"/>
              </a:lnSpc>
              <a:spcBef>
                <a:spcPts val="0"/>
              </a:spcBef>
              <a:spcAft>
                <a:spcPts val="0"/>
              </a:spcAft>
              <a:buClr>
                <a:schemeClr val="dk1"/>
              </a:buClr>
              <a:buSzPts val="1100"/>
              <a:buFont typeface="Arial"/>
              <a:buNone/>
            </a:pPr>
            <a:r>
              <a:rPr lang="en" sz="900">
                <a:solidFill>
                  <a:srgbClr val="222222"/>
                </a:solidFill>
              </a:rPr>
              <a:t>Data vis - HCI from papers published, no website on bio except for publication s</a:t>
            </a:r>
            <a:endParaRPr sz="900">
              <a:solidFill>
                <a:srgbClr val="222222"/>
              </a:solidFill>
            </a:endParaRPr>
          </a:p>
          <a:p>
            <a:pPr marL="0" lvl="0" indent="0" algn="l" rtl="0">
              <a:spcBef>
                <a:spcPts val="0"/>
              </a:spcBef>
              <a:spcAft>
                <a:spcPts val="0"/>
              </a:spcAft>
              <a:buNone/>
            </a:pPr>
            <a:endParaRPr sz="900">
              <a:solidFill>
                <a:srgbClr val="3F3F3F"/>
              </a:solidFill>
              <a:highlight>
                <a:srgbClr val="FFFFFF"/>
              </a:highlight>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E3"/>
        </a:solidFill>
        <a:effectLst/>
      </p:bgPr>
    </p:bg>
    <p:spTree>
      <p:nvGrpSpPr>
        <p:cNvPr id="1" name="Shape 635"/>
        <p:cNvGrpSpPr/>
        <p:nvPr/>
      </p:nvGrpSpPr>
      <p:grpSpPr>
        <a:xfrm>
          <a:off x="0" y="0"/>
          <a:ext cx="0" cy="0"/>
          <a:chOff x="0" y="0"/>
          <a:chExt cx="0" cy="0"/>
        </a:xfrm>
      </p:grpSpPr>
      <p:sp>
        <p:nvSpPr>
          <p:cNvPr id="636" name="Google Shape;636;p101"/>
          <p:cNvSpPr txBox="1">
            <a:spLocks noGrp="1"/>
          </p:cNvSpPr>
          <p:nvPr>
            <p:ph type="ctrTitle"/>
          </p:nvPr>
        </p:nvSpPr>
        <p:spPr>
          <a:xfrm>
            <a:off x="311700" y="186850"/>
            <a:ext cx="8520600" cy="45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0000"/>
                </a:solidFill>
                <a:latin typeface="Montserrat"/>
                <a:ea typeface="Montserrat"/>
                <a:cs typeface="Montserrat"/>
                <a:sym typeface="Montserrat"/>
              </a:rPr>
              <a:t>Presenter: Rehaf</a:t>
            </a: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0000"/>
                </a:solidFill>
                <a:latin typeface="Montserrat"/>
                <a:ea typeface="Montserrat"/>
                <a:cs typeface="Montserrat"/>
                <a:sym typeface="Montserrat"/>
              </a:rPr>
              <a:t>Article 1: </a:t>
            </a:r>
            <a:r>
              <a:rPr lang="en" sz="1800"/>
              <a:t>Web-based Immersive Analytics in handheld Augumented reality </a:t>
            </a:r>
            <a:endParaRPr sz="1800" b="1">
              <a:solidFill>
                <a:srgbClr val="FF0000"/>
              </a:solidFill>
              <a:latin typeface="Montserrat"/>
              <a:ea typeface="Montserrat"/>
              <a:cs typeface="Montserrat"/>
              <a:sym typeface="Montserrat"/>
            </a:endParaRPr>
          </a:p>
          <a:p>
            <a:pPr marL="0" lvl="0" indent="0" algn="l" rtl="0">
              <a:spcBef>
                <a:spcPts val="0"/>
              </a:spcBef>
              <a:spcAft>
                <a:spcPts val="0"/>
              </a:spcAft>
              <a:buNone/>
            </a:pPr>
            <a:endParaRPr sz="1800" b="1">
              <a:solidFill>
                <a:srgbClr val="FF0000"/>
              </a:solidFill>
              <a:latin typeface="Montserrat"/>
              <a:ea typeface="Montserrat"/>
              <a:cs typeface="Montserrat"/>
              <a:sym typeface="Montserrat"/>
            </a:endParaRPr>
          </a:p>
          <a:p>
            <a:pPr marL="0" lvl="0" indent="0" algn="l" rtl="0">
              <a:spcBef>
                <a:spcPts val="0"/>
              </a:spcBef>
              <a:spcAft>
                <a:spcPts val="0"/>
              </a:spcAft>
              <a:buNone/>
            </a:pPr>
            <a:r>
              <a:rPr lang="en" sz="2400" b="1">
                <a:solidFill>
                  <a:srgbClr val="FF0000"/>
                </a:solidFill>
                <a:latin typeface="Montserrat"/>
                <a:ea typeface="Montserrat"/>
                <a:cs typeface="Montserrat"/>
                <a:sym typeface="Montserrat"/>
              </a:rPr>
              <a:t>Article 2:</a:t>
            </a:r>
            <a:r>
              <a:rPr lang="en" sz="1100"/>
              <a:t> </a:t>
            </a:r>
            <a:r>
              <a:rPr lang="en" sz="1800"/>
              <a:t>Data Visualization on Interactive Surfaces: A Research Agenda</a:t>
            </a:r>
            <a:endParaRPr sz="1800"/>
          </a:p>
          <a:p>
            <a:pPr marL="0" lvl="0" indent="0" algn="l" rtl="0">
              <a:spcBef>
                <a:spcPts val="0"/>
              </a:spcBef>
              <a:spcAft>
                <a:spcPts val="0"/>
              </a:spcAft>
              <a:buClr>
                <a:schemeClr val="dk1"/>
              </a:buClr>
              <a:buSzPts val="1100"/>
              <a:buFont typeface="Arial"/>
              <a:buNone/>
            </a:pPr>
            <a:r>
              <a:rPr lang="en" sz="1100"/>
              <a:t>					</a:t>
            </a:r>
            <a:endParaRPr sz="1100"/>
          </a:p>
          <a:p>
            <a:pPr marL="0" lvl="0" indent="0" algn="l" rtl="0">
              <a:spcBef>
                <a:spcPts val="0"/>
              </a:spcBef>
              <a:spcAft>
                <a:spcPts val="0"/>
              </a:spcAft>
              <a:buClr>
                <a:schemeClr val="dk1"/>
              </a:buClr>
              <a:buSzPts val="1100"/>
              <a:buFont typeface="Arial"/>
              <a:buNone/>
            </a:pPr>
            <a:r>
              <a:rPr lang="en" sz="1100"/>
              <a:t>				</a:t>
            </a:r>
            <a:endParaRPr sz="1100"/>
          </a:p>
          <a:p>
            <a:pPr marL="0" lvl="0" indent="0" algn="l" rtl="0">
              <a:spcBef>
                <a:spcPts val="0"/>
              </a:spcBef>
              <a:spcAft>
                <a:spcPts val="0"/>
              </a:spcAft>
              <a:buClr>
                <a:schemeClr val="dk1"/>
              </a:buClr>
              <a:buSzPts val="1100"/>
              <a:buFont typeface="Arial"/>
              <a:buNone/>
            </a:pPr>
            <a:r>
              <a:rPr lang="en" sz="1100"/>
              <a:t>			</a:t>
            </a:r>
            <a:endParaRPr sz="1100"/>
          </a:p>
          <a:p>
            <a:pPr marL="0" lvl="0" indent="0" algn="l" rtl="0">
              <a:spcBef>
                <a:spcPts val="0"/>
              </a:spcBef>
              <a:spcAft>
                <a:spcPts val="0"/>
              </a:spcAft>
              <a:buClr>
                <a:schemeClr val="dk1"/>
              </a:buClr>
              <a:buSzPts val="1100"/>
              <a:buFont typeface="Arial"/>
              <a:buNone/>
            </a:pPr>
            <a:r>
              <a:rPr lang="en" sz="1100"/>
              <a:t>		</a:t>
            </a:r>
            <a:endParaRPr sz="1100"/>
          </a:p>
          <a:p>
            <a:pPr marL="0" lvl="0" indent="0" algn="l" rtl="0">
              <a:spcBef>
                <a:spcPts val="0"/>
              </a:spcBef>
              <a:spcAft>
                <a:spcPts val="0"/>
              </a:spcAft>
              <a:buNone/>
            </a:pPr>
            <a:endParaRPr sz="2400" b="1">
              <a:solidFill>
                <a:srgbClr val="FF0000"/>
              </a:solidFill>
              <a:latin typeface="Montserrat"/>
              <a:ea typeface="Montserrat"/>
              <a:cs typeface="Montserrat"/>
              <a:sym typeface="Montserrat"/>
            </a:endParaRPr>
          </a:p>
        </p:txBody>
      </p:sp>
      <p:sp>
        <p:nvSpPr>
          <p:cNvPr id="637" name="Google Shape;637;p101"/>
          <p:cNvSpPr txBox="1"/>
          <p:nvPr/>
        </p:nvSpPr>
        <p:spPr>
          <a:xfrm>
            <a:off x="311700" y="4722000"/>
            <a:ext cx="58005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CMPM 290A - Immersive Analytics - Article Summaries</a:t>
            </a:r>
            <a:endParaRPr b="1">
              <a:solidFill>
                <a:srgbClr val="FF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2"/>
          <p:cNvSpPr/>
          <p:nvPr/>
        </p:nvSpPr>
        <p:spPr>
          <a:xfrm>
            <a:off x="28450" y="35750"/>
            <a:ext cx="9115500" cy="2635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2"/>
          <p:cNvSpPr txBox="1"/>
          <p:nvPr/>
        </p:nvSpPr>
        <p:spPr>
          <a:xfrm>
            <a:off x="156975" y="756100"/>
            <a:ext cx="42444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States lack of AR/MR research as opposed to VR </a:t>
            </a:r>
            <a:endParaRPr/>
          </a:p>
        </p:txBody>
      </p:sp>
      <p:sp>
        <p:nvSpPr>
          <p:cNvPr id="644" name="Google Shape;644;p102"/>
          <p:cNvSpPr txBox="1"/>
          <p:nvPr/>
        </p:nvSpPr>
        <p:spPr>
          <a:xfrm>
            <a:off x="185900" y="189600"/>
            <a:ext cx="89580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rPr>
              <a:t>Web-based Immersive Analytics in handheld Augmented reality</a:t>
            </a:r>
            <a:endParaRPr sz="2400">
              <a:solidFill>
                <a:srgbClr val="FFFFFF"/>
              </a:solidFill>
            </a:endParaRPr>
          </a:p>
          <a:p>
            <a:pPr marL="0" lvl="0" indent="0" algn="l" rtl="0">
              <a:spcBef>
                <a:spcPts val="0"/>
              </a:spcBef>
              <a:spcAft>
                <a:spcPts val="0"/>
              </a:spcAft>
              <a:buClr>
                <a:schemeClr val="dk1"/>
              </a:buClr>
              <a:buSzPts val="1100"/>
              <a:buFont typeface="Arial"/>
              <a:buNone/>
            </a:pPr>
            <a:endParaRPr sz="1800">
              <a:solidFill>
                <a:srgbClr val="FFFFFF"/>
              </a:solidFill>
            </a:endParaRPr>
          </a:p>
          <a:p>
            <a:pPr marL="0" lvl="0" indent="0" algn="l" rtl="0">
              <a:spcBef>
                <a:spcPts val="0"/>
              </a:spcBef>
              <a:spcAft>
                <a:spcPts val="0"/>
              </a:spcAft>
              <a:buNone/>
            </a:pPr>
            <a:r>
              <a:rPr lang="en" sz="2400">
                <a:solidFill>
                  <a:srgbClr val="FFFFFF"/>
                </a:solidFill>
              </a:rPr>
              <a:t>Why?</a:t>
            </a:r>
            <a:endParaRPr sz="2400">
              <a:solidFill>
                <a:srgbClr val="FFFFFF"/>
              </a:solidFill>
            </a:endParaRPr>
          </a:p>
          <a:p>
            <a:pPr marL="0" lvl="0" indent="0" algn="l" rtl="0">
              <a:spcBef>
                <a:spcPts val="0"/>
              </a:spcBef>
              <a:spcAft>
                <a:spcPts val="0"/>
              </a:spcAft>
              <a:buNone/>
            </a:pPr>
            <a:r>
              <a:rPr lang="en">
                <a:solidFill>
                  <a:srgbClr val="FFFFFF"/>
                </a:solidFill>
              </a:rPr>
              <a:t> 		1)  inherit challenges with the nature of </a:t>
            </a:r>
            <a:r>
              <a:rPr lang="en">
                <a:solidFill>
                  <a:srgbClr val="FF0000"/>
                </a:solidFill>
              </a:rPr>
              <a:t>MR/AR  </a:t>
            </a:r>
            <a:endParaRPr>
              <a:solidFill>
                <a:srgbClr val="FF0000"/>
              </a:solidFill>
            </a:endParaRPr>
          </a:p>
          <a:p>
            <a:pPr marL="0" lvl="0" indent="0" algn="l" rtl="0">
              <a:spcBef>
                <a:spcPts val="0"/>
              </a:spcBef>
              <a:spcAft>
                <a:spcPts val="0"/>
              </a:spcAft>
              <a:buNone/>
            </a:pPr>
            <a:endParaRPr>
              <a:solidFill>
                <a:srgbClr val="FF0000"/>
              </a:solidFill>
            </a:endParaRPr>
          </a:p>
          <a:p>
            <a:pPr marL="457200" lvl="0" indent="457200" algn="l" rtl="0">
              <a:spcBef>
                <a:spcPts val="0"/>
              </a:spcBef>
              <a:spcAft>
                <a:spcPts val="0"/>
              </a:spcAft>
              <a:buNone/>
            </a:pPr>
            <a:r>
              <a:rPr lang="en">
                <a:solidFill>
                  <a:srgbClr val="FFFFFF"/>
                </a:solidFill>
              </a:rPr>
              <a:t>2) AR content creation tools were made as a </a:t>
            </a:r>
            <a:r>
              <a:rPr lang="en">
                <a:solidFill>
                  <a:srgbClr val="FF0000"/>
                </a:solidFill>
              </a:rPr>
              <a:t>side product </a:t>
            </a:r>
            <a:r>
              <a:rPr lang="en">
                <a:solidFill>
                  <a:srgbClr val="FFFFFF"/>
                </a:solidFill>
              </a:rPr>
              <a:t>of </a:t>
            </a:r>
            <a:r>
              <a:rPr lang="en">
                <a:solidFill>
                  <a:srgbClr val="FF0000"/>
                </a:solidFill>
              </a:rPr>
              <a:t>VR </a:t>
            </a:r>
            <a:r>
              <a:rPr lang="en">
                <a:solidFill>
                  <a:srgbClr val="FFFFFF"/>
                </a:solidFill>
              </a:rPr>
              <a:t>- not dedicated?</a:t>
            </a:r>
            <a:endParaRPr>
              <a:solidFill>
                <a:srgbClr val="FFFFFF"/>
              </a:solidFill>
            </a:endParaRPr>
          </a:p>
        </p:txBody>
      </p:sp>
      <p:sp>
        <p:nvSpPr>
          <p:cNvPr id="645" name="Google Shape;645;p102"/>
          <p:cNvSpPr txBox="1"/>
          <p:nvPr/>
        </p:nvSpPr>
        <p:spPr>
          <a:xfrm>
            <a:off x="3164425" y="2369400"/>
            <a:ext cx="6015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Referenced IA paper mainly to show work done in this area - and as an example of how other researchers used data to create immersive experiences  </a:t>
            </a:r>
            <a:br>
              <a:rPr lang="en"/>
            </a:br>
            <a:endParaRPr/>
          </a:p>
        </p:txBody>
      </p:sp>
      <p:pic>
        <p:nvPicPr>
          <p:cNvPr id="646" name="Google Shape;646;p102"/>
          <p:cNvPicPr preferRelativeResize="0"/>
          <p:nvPr/>
        </p:nvPicPr>
        <p:blipFill>
          <a:blip r:embed="rId3">
            <a:alphaModFix/>
          </a:blip>
          <a:stretch>
            <a:fillRect/>
          </a:stretch>
        </p:blipFill>
        <p:spPr>
          <a:xfrm>
            <a:off x="28450" y="2671250"/>
            <a:ext cx="3135974" cy="23963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03"/>
          <p:cNvSpPr/>
          <p:nvPr/>
        </p:nvSpPr>
        <p:spPr>
          <a:xfrm>
            <a:off x="28450" y="35750"/>
            <a:ext cx="9115500" cy="2635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3"/>
          <p:cNvSpPr txBox="1"/>
          <p:nvPr/>
        </p:nvSpPr>
        <p:spPr>
          <a:xfrm>
            <a:off x="156975" y="756100"/>
            <a:ext cx="42444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States lack of AR/MR research as opposed to VR </a:t>
            </a:r>
            <a:endParaRPr/>
          </a:p>
        </p:txBody>
      </p:sp>
      <p:sp>
        <p:nvSpPr>
          <p:cNvPr id="653" name="Google Shape;653;p103"/>
          <p:cNvSpPr txBox="1"/>
          <p:nvPr/>
        </p:nvSpPr>
        <p:spPr>
          <a:xfrm>
            <a:off x="207150" y="494250"/>
            <a:ext cx="60822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Why?</a:t>
            </a:r>
            <a:endParaRPr>
              <a:solidFill>
                <a:srgbClr val="FFFFFF"/>
              </a:solidFill>
            </a:endParaRPr>
          </a:p>
          <a:p>
            <a:pPr marL="0" lvl="0" indent="0" algn="l" rtl="0">
              <a:spcBef>
                <a:spcPts val="0"/>
              </a:spcBef>
              <a:spcAft>
                <a:spcPts val="0"/>
              </a:spcAft>
              <a:buNone/>
            </a:pPr>
            <a:r>
              <a:rPr lang="en">
                <a:solidFill>
                  <a:srgbClr val="FFFFFF"/>
                </a:solidFill>
              </a:rPr>
              <a:t> 		1)  inherit challenges with the nature of </a:t>
            </a:r>
            <a:r>
              <a:rPr lang="en">
                <a:solidFill>
                  <a:srgbClr val="FF0000"/>
                </a:solidFill>
              </a:rPr>
              <a:t>MR/AR  </a:t>
            </a:r>
            <a:endParaRPr>
              <a:solidFill>
                <a:srgbClr val="FF0000"/>
              </a:solidFill>
            </a:endParaRPr>
          </a:p>
          <a:p>
            <a:pPr marL="0" lvl="0" indent="0" algn="l" rtl="0">
              <a:spcBef>
                <a:spcPts val="0"/>
              </a:spcBef>
              <a:spcAft>
                <a:spcPts val="0"/>
              </a:spcAft>
              <a:buNone/>
            </a:pPr>
            <a:endParaRPr>
              <a:solidFill>
                <a:srgbClr val="FF0000"/>
              </a:solidFill>
            </a:endParaRPr>
          </a:p>
          <a:p>
            <a:pPr marL="457200" lvl="0" indent="457200" algn="l" rtl="0">
              <a:spcBef>
                <a:spcPts val="0"/>
              </a:spcBef>
              <a:spcAft>
                <a:spcPts val="0"/>
              </a:spcAft>
              <a:buNone/>
            </a:pPr>
            <a:r>
              <a:rPr lang="en">
                <a:solidFill>
                  <a:srgbClr val="FFFFFF"/>
                </a:solidFill>
              </a:rPr>
              <a:t>2) AR content creation tools were made as a </a:t>
            </a:r>
            <a:r>
              <a:rPr lang="en">
                <a:solidFill>
                  <a:srgbClr val="FF0000"/>
                </a:solidFill>
              </a:rPr>
              <a:t>side product </a:t>
            </a:r>
            <a:r>
              <a:rPr lang="en">
                <a:solidFill>
                  <a:srgbClr val="FFFFFF"/>
                </a:solidFill>
              </a:rPr>
              <a:t>of </a:t>
            </a:r>
            <a:r>
              <a:rPr lang="en">
                <a:solidFill>
                  <a:srgbClr val="FF0000"/>
                </a:solidFill>
              </a:rPr>
              <a:t>VR </a:t>
            </a:r>
            <a:r>
              <a:rPr lang="en">
                <a:solidFill>
                  <a:srgbClr val="FFFFFF"/>
                </a:solidFill>
              </a:rPr>
              <a:t>- not dedicated?</a:t>
            </a:r>
            <a:endParaRPr>
              <a:solidFill>
                <a:srgbClr val="FFFFFF"/>
              </a:solidFill>
            </a:endParaRPr>
          </a:p>
        </p:txBody>
      </p:sp>
      <p:sp>
        <p:nvSpPr>
          <p:cNvPr id="654" name="Google Shape;654;p103"/>
          <p:cNvSpPr txBox="1"/>
          <p:nvPr/>
        </p:nvSpPr>
        <p:spPr>
          <a:xfrm>
            <a:off x="3164425" y="2369400"/>
            <a:ext cx="6015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t>Referenced</a:t>
            </a:r>
            <a:r>
              <a:rPr lang="en"/>
              <a:t> IA paper mainly to show work done in this area - and as an example of how other researchers used data to create immersive experiences  </a:t>
            </a:r>
            <a:br>
              <a:rPr lang="en"/>
            </a:br>
            <a:endParaRPr/>
          </a:p>
        </p:txBody>
      </p:sp>
      <p:pic>
        <p:nvPicPr>
          <p:cNvPr id="655" name="Google Shape;655;p103"/>
          <p:cNvPicPr preferRelativeResize="0"/>
          <p:nvPr/>
        </p:nvPicPr>
        <p:blipFill>
          <a:blip r:embed="rId3">
            <a:alphaModFix/>
          </a:blip>
          <a:stretch>
            <a:fillRect/>
          </a:stretch>
        </p:blipFill>
        <p:spPr>
          <a:xfrm>
            <a:off x="28450" y="2671250"/>
            <a:ext cx="3135974" cy="2396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04"/>
          <p:cNvSpPr/>
          <p:nvPr/>
        </p:nvSpPr>
        <p:spPr>
          <a:xfrm>
            <a:off x="6527275" y="20050"/>
            <a:ext cx="2714700" cy="536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4"/>
          <p:cNvSpPr txBox="1"/>
          <p:nvPr/>
        </p:nvSpPr>
        <p:spPr>
          <a:xfrm>
            <a:off x="54300" y="124600"/>
            <a:ext cx="56451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What did they do?</a:t>
            </a:r>
            <a:endParaRPr sz="2400" b="1"/>
          </a:p>
        </p:txBody>
      </p:sp>
      <p:sp>
        <p:nvSpPr>
          <p:cNvPr id="662" name="Google Shape;662;p104"/>
          <p:cNvSpPr txBox="1"/>
          <p:nvPr/>
        </p:nvSpPr>
        <p:spPr>
          <a:xfrm>
            <a:off x="744875" y="1147125"/>
            <a:ext cx="56451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Built a prototype using web technologies -&gt; comes hand to hand with visualization </a:t>
            </a:r>
            <a:endParaRPr/>
          </a:p>
        </p:txBody>
      </p:sp>
      <p:pic>
        <p:nvPicPr>
          <p:cNvPr id="663" name="Google Shape;663;p104"/>
          <p:cNvPicPr preferRelativeResize="0"/>
          <p:nvPr/>
        </p:nvPicPr>
        <p:blipFill>
          <a:blip r:embed="rId3">
            <a:alphaModFix/>
          </a:blip>
          <a:stretch>
            <a:fillRect/>
          </a:stretch>
        </p:blipFill>
        <p:spPr>
          <a:xfrm>
            <a:off x="2093737" y="1805613"/>
            <a:ext cx="2398574" cy="2211000"/>
          </a:xfrm>
          <a:prstGeom prst="rect">
            <a:avLst/>
          </a:prstGeom>
          <a:noFill/>
          <a:ln>
            <a:noFill/>
          </a:ln>
        </p:spPr>
      </p:pic>
      <p:pic>
        <p:nvPicPr>
          <p:cNvPr id="664" name="Google Shape;664;p104"/>
          <p:cNvPicPr preferRelativeResize="0"/>
          <p:nvPr/>
        </p:nvPicPr>
        <p:blipFill>
          <a:blip r:embed="rId4">
            <a:alphaModFix/>
          </a:blip>
          <a:stretch>
            <a:fillRect/>
          </a:stretch>
        </p:blipFill>
        <p:spPr>
          <a:xfrm>
            <a:off x="193775" y="2476375"/>
            <a:ext cx="2449224" cy="2024949"/>
          </a:xfrm>
          <a:prstGeom prst="rect">
            <a:avLst/>
          </a:prstGeom>
          <a:noFill/>
          <a:ln>
            <a:noFill/>
          </a:ln>
        </p:spPr>
      </p:pic>
      <p:sp>
        <p:nvSpPr>
          <p:cNvPr id="665" name="Google Shape;665;p104"/>
          <p:cNvSpPr txBox="1"/>
          <p:nvPr/>
        </p:nvSpPr>
        <p:spPr>
          <a:xfrm>
            <a:off x="470474" y="4242528"/>
            <a:ext cx="5645100" cy="65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D3					A-frame		</a:t>
            </a:r>
            <a:r>
              <a:rPr lang="en" dirty="0" err="1"/>
              <a:t>Argon.js</a:t>
            </a:r>
            <a:r>
              <a:rPr lang="en"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sz="900" dirty="0"/>
              <a:t>*Images are not my own - links in description 	</a:t>
            </a:r>
            <a:endParaRPr sz="900" dirty="0"/>
          </a:p>
        </p:txBody>
      </p:sp>
      <p:sp>
        <p:nvSpPr>
          <p:cNvPr id="666" name="Google Shape;666;p104"/>
          <p:cNvSpPr txBox="1"/>
          <p:nvPr/>
        </p:nvSpPr>
        <p:spPr>
          <a:xfrm>
            <a:off x="6429250" y="20050"/>
            <a:ext cx="2754000" cy="51435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FFFFFF"/>
                </a:solidFill>
              </a:rPr>
              <a:t>Goal </a:t>
            </a:r>
            <a:endParaRPr sz="3600">
              <a:solidFill>
                <a:srgbClr val="FFFFFF"/>
              </a:solidFill>
            </a:endParaRPr>
          </a:p>
          <a:p>
            <a:pPr marL="457200" lvl="0" indent="0" algn="l" rtl="0">
              <a:spcBef>
                <a:spcPts val="0"/>
              </a:spcBef>
              <a:spcAft>
                <a:spcPts val="0"/>
              </a:spcAft>
              <a:buNone/>
            </a:pPr>
            <a:endParaRPr sz="3600">
              <a:solidFill>
                <a:srgbClr val="FFFFFF"/>
              </a:solidFill>
            </a:endParaRPr>
          </a:p>
          <a:p>
            <a:pPr marL="457200" lvl="0" indent="0" algn="l" rtl="0">
              <a:spcBef>
                <a:spcPts val="0"/>
              </a:spcBef>
              <a:spcAft>
                <a:spcPts val="0"/>
              </a:spcAft>
              <a:buNone/>
            </a:pPr>
            <a:r>
              <a:rPr lang="en" sz="3000">
                <a:solidFill>
                  <a:srgbClr val="FFFFFF"/>
                </a:solidFill>
              </a:rPr>
              <a:t>Creating immersive visualizations for mobile device using AR/MR web tools</a:t>
            </a:r>
            <a:r>
              <a:rPr lang="en"/>
              <a:t> </a:t>
            </a:r>
            <a:endParaRPr/>
          </a:p>
        </p:txBody>
      </p:sp>
      <p:pic>
        <p:nvPicPr>
          <p:cNvPr id="667" name="Google Shape;667;p104"/>
          <p:cNvPicPr preferRelativeResize="0"/>
          <p:nvPr/>
        </p:nvPicPr>
        <p:blipFill>
          <a:blip r:embed="rId5">
            <a:alphaModFix/>
          </a:blip>
          <a:stretch>
            <a:fillRect/>
          </a:stretch>
        </p:blipFill>
        <p:spPr>
          <a:xfrm>
            <a:off x="4078050" y="2436036"/>
            <a:ext cx="2449225" cy="19922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105"/>
          <p:cNvPicPr preferRelativeResize="0"/>
          <p:nvPr/>
        </p:nvPicPr>
        <p:blipFill>
          <a:blip r:embed="rId3">
            <a:alphaModFix/>
          </a:blip>
          <a:stretch>
            <a:fillRect/>
          </a:stretch>
        </p:blipFill>
        <p:spPr>
          <a:xfrm>
            <a:off x="0" y="949675"/>
            <a:ext cx="5395551" cy="3644200"/>
          </a:xfrm>
          <a:prstGeom prst="rect">
            <a:avLst/>
          </a:prstGeom>
          <a:noFill/>
          <a:ln>
            <a:noFill/>
          </a:ln>
        </p:spPr>
      </p:pic>
      <p:sp>
        <p:nvSpPr>
          <p:cNvPr id="673" name="Google Shape;673;p105"/>
          <p:cNvSpPr txBox="1"/>
          <p:nvPr/>
        </p:nvSpPr>
        <p:spPr>
          <a:xfrm>
            <a:off x="134700" y="205775"/>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Prototype /methods</a:t>
            </a:r>
            <a:endParaRPr sz="2400" b="1"/>
          </a:p>
        </p:txBody>
      </p:sp>
      <p:sp>
        <p:nvSpPr>
          <p:cNvPr id="674" name="Google Shape;674;p105"/>
          <p:cNvSpPr txBox="1"/>
          <p:nvPr/>
        </p:nvSpPr>
        <p:spPr>
          <a:xfrm>
            <a:off x="5264050" y="1013450"/>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Argon -&gt;  allows for any 3d view to be augmented on a web framework </a:t>
            </a:r>
            <a:endParaRPr/>
          </a:p>
          <a:p>
            <a:pPr marL="0" lvl="0" indent="0" algn="l" rtl="0">
              <a:spcBef>
                <a:spcPts val="0"/>
              </a:spcBef>
              <a:spcAft>
                <a:spcPts val="0"/>
              </a:spcAft>
              <a:buClr>
                <a:schemeClr val="dk1"/>
              </a:buClr>
              <a:buSzPts val="1100"/>
              <a:buFont typeface="Arial"/>
              <a:buNone/>
            </a:pPr>
            <a:r>
              <a:rPr lang="en"/>
              <a:t>D3.js -&gt; for manipulation of data translated from json / color information - mapping </a:t>
            </a:r>
            <a:endParaRPr/>
          </a:p>
          <a:p>
            <a:pPr marL="0" lvl="0" indent="0" algn="l" rtl="0">
              <a:spcBef>
                <a:spcPts val="0"/>
              </a:spcBef>
              <a:spcAft>
                <a:spcPts val="0"/>
              </a:spcAft>
              <a:buNone/>
            </a:pPr>
            <a:r>
              <a:rPr lang="en"/>
              <a:t>Aframe &lt;extention&gt; -&gt;data mapping / into 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pic>
        <p:nvPicPr>
          <p:cNvPr id="679" name="Google Shape;679;p106"/>
          <p:cNvPicPr preferRelativeResize="0"/>
          <p:nvPr/>
        </p:nvPicPr>
        <p:blipFill>
          <a:blip r:embed="rId3">
            <a:alphaModFix/>
          </a:blip>
          <a:stretch>
            <a:fillRect/>
          </a:stretch>
        </p:blipFill>
        <p:spPr>
          <a:xfrm>
            <a:off x="4452825" y="152400"/>
            <a:ext cx="4107673" cy="4838699"/>
          </a:xfrm>
          <a:prstGeom prst="rect">
            <a:avLst/>
          </a:prstGeom>
          <a:noFill/>
          <a:ln>
            <a:noFill/>
          </a:ln>
        </p:spPr>
      </p:pic>
      <p:sp>
        <p:nvSpPr>
          <p:cNvPr id="680" name="Google Shape;680;p106"/>
          <p:cNvSpPr txBox="1"/>
          <p:nvPr/>
        </p:nvSpPr>
        <p:spPr>
          <a:xfrm>
            <a:off x="163050" y="390000"/>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AutoNum type="alphaUcParenR"/>
            </a:pPr>
            <a:r>
              <a:rPr lang="en" dirty="0"/>
              <a:t>All the tools used played nicely together</a:t>
            </a:r>
            <a:endParaRPr dirty="0"/>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dirty="0">
                <a:solidFill>
                  <a:schemeClr val="dk1"/>
                </a:solidFill>
              </a:rPr>
              <a:t>B) preliminary user testing showed: </a:t>
            </a:r>
            <a:endParaRPr dirty="0">
              <a:solidFill>
                <a:schemeClr val="dk1"/>
              </a:solidFill>
            </a:endParaRPr>
          </a:p>
          <a:p>
            <a:pPr marL="0" lvl="0" indent="0" algn="l" rtl="0">
              <a:spcBef>
                <a:spcPts val="0"/>
              </a:spcBef>
              <a:spcAft>
                <a:spcPts val="0"/>
              </a:spcAft>
              <a:buNone/>
            </a:pPr>
            <a:endParaRPr sz="1100" dirty="0">
              <a:solidFill>
                <a:schemeClr val="dk1"/>
              </a:solidFill>
            </a:endParaRPr>
          </a:p>
          <a:p>
            <a:pPr marL="457200" lvl="0" indent="-317500" algn="l" rtl="0">
              <a:spcBef>
                <a:spcPts val="0"/>
              </a:spcBef>
              <a:spcAft>
                <a:spcPts val="0"/>
              </a:spcAft>
              <a:buClr>
                <a:schemeClr val="dk1"/>
              </a:buClr>
              <a:buSzPts val="1400"/>
              <a:buAutoNum type="arabicParenR"/>
            </a:pPr>
            <a:r>
              <a:rPr lang="en" dirty="0">
                <a:solidFill>
                  <a:schemeClr val="dk1"/>
                </a:solidFill>
              </a:rPr>
              <a:t>Robust - fast and smooth rendering :) </a:t>
            </a:r>
            <a:endParaRPr dirty="0">
              <a:solidFill>
                <a:schemeClr val="dk1"/>
              </a:solidFill>
            </a:endParaRPr>
          </a:p>
          <a:p>
            <a:pPr marL="457200" lvl="0" indent="-317500" algn="l" rtl="0">
              <a:spcBef>
                <a:spcPts val="0"/>
              </a:spcBef>
              <a:spcAft>
                <a:spcPts val="0"/>
              </a:spcAft>
              <a:buClr>
                <a:schemeClr val="dk1"/>
              </a:buClr>
              <a:buSzPts val="1400"/>
              <a:buAutoNum type="arabicParenR"/>
            </a:pPr>
            <a:r>
              <a:rPr lang="en" dirty="0">
                <a:solidFill>
                  <a:schemeClr val="dk1"/>
                </a:solidFill>
              </a:rPr>
              <a:t>Missing components needed ( like bar annotation and selection methods to be shown) </a:t>
            </a:r>
            <a:endParaRPr dirty="0">
              <a:solidFill>
                <a:schemeClr val="dk1"/>
              </a:solidFill>
            </a:endParaRPr>
          </a:p>
          <a:p>
            <a:pPr marL="1371600" lvl="0" indent="0" algn="l" rtl="0">
              <a:spcBef>
                <a:spcPts val="0"/>
              </a:spcBef>
              <a:spcAft>
                <a:spcPts val="0"/>
              </a:spcAft>
              <a:buNone/>
            </a:pPr>
            <a:endParaRPr dirty="0">
              <a:solidFill>
                <a:schemeClr val="dk1"/>
              </a:solidFill>
            </a:endParaRPr>
          </a:p>
          <a:p>
            <a:pPr marL="1371600" lvl="0" indent="0" algn="l" rtl="0">
              <a:spcBef>
                <a:spcPts val="0"/>
              </a:spcBef>
              <a:spcAft>
                <a:spcPts val="0"/>
              </a:spcAft>
              <a:buNone/>
            </a:pPr>
            <a:endParaRPr dirty="0">
              <a:solidFill>
                <a:schemeClr val="dk1"/>
              </a:solidFill>
            </a:endParaRPr>
          </a:p>
          <a:p>
            <a:pPr marL="1371600" lvl="0" indent="0" algn="l" rtl="0">
              <a:spcBef>
                <a:spcPts val="0"/>
              </a:spcBef>
              <a:spcAft>
                <a:spcPts val="0"/>
              </a:spcAft>
              <a:buNone/>
            </a:pPr>
            <a:r>
              <a:rPr lang="en" dirty="0">
                <a:solidFill>
                  <a:schemeClr val="dk1"/>
                </a:solidFill>
              </a:rPr>
              <a:t>Work in progress  </a:t>
            </a:r>
            <a:endParaRPr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dirty="0"/>
              <a:t>  This was in 2017.  </a:t>
            </a:r>
            <a:r>
              <a:rPr lang="en" sz="1100" dirty="0">
                <a:solidFill>
                  <a:schemeClr val="dk1"/>
                </a:solidFill>
              </a:rPr>
              <a:t>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US" sz="900" dirty="0" smtClean="0">
                <a:solidFill>
                  <a:schemeClr val="dk1"/>
                </a:solidFill>
              </a:rPr>
              <a:t>””</a:t>
            </a:r>
            <a:r>
              <a:rPr lang="en" sz="900" dirty="0" smtClean="0">
                <a:solidFill>
                  <a:schemeClr val="dk1"/>
                </a:solidFill>
              </a:rPr>
              <a:t> </a:t>
            </a:r>
            <a:r>
              <a:rPr lang="en" sz="900" dirty="0">
                <a:solidFill>
                  <a:schemeClr val="dk1"/>
                </a:solidFill>
              </a:rPr>
              <a:t>prototype application combines the versatility of D3.js, in terms of handling data, with the capabilities of the Argon framework, for doing handheld AR/MR. </a:t>
            </a:r>
            <a:r>
              <a:rPr lang="en" sz="900" dirty="0">
                <a:solidFill>
                  <a:srgbClr val="FF0000"/>
                </a:solidFill>
              </a:rPr>
              <a:t>To our knowledge, this is the first demonstration of this combination,</a:t>
            </a:r>
            <a:r>
              <a:rPr lang="en" sz="900" dirty="0">
                <a:solidFill>
                  <a:schemeClr val="dk1"/>
                </a:solidFill>
              </a:rPr>
              <a:t> and albeit simple, it demonstrates the strength of the synergy, between these frameworks</a:t>
            </a:r>
            <a:r>
              <a:rPr lang="en" sz="900" dirty="0" smtClean="0">
                <a:solidFill>
                  <a:schemeClr val="dk1"/>
                </a:solidFill>
              </a:rPr>
              <a:t>.”</a:t>
            </a:r>
            <a:r>
              <a:rPr lang="en-US" sz="900" dirty="0" smtClean="0">
                <a:solidFill>
                  <a:schemeClr val="dk1"/>
                </a:solidFill>
              </a:rPr>
              <a:t>”</a:t>
            </a:r>
            <a:endParaRPr sz="9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0"/>
              </a:spcBef>
              <a:spcAft>
                <a:spcPts val="0"/>
              </a:spcAft>
              <a:buNone/>
            </a:pPr>
            <a:r>
              <a:rPr lang="en" dirty="0"/>
              <a:t>“</a:t>
            </a:r>
            <a:endParaRPr dirty="0"/>
          </a:p>
          <a:p>
            <a:pPr marL="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107"/>
          <p:cNvPicPr preferRelativeResize="0"/>
          <p:nvPr/>
        </p:nvPicPr>
        <p:blipFill>
          <a:blip r:embed="rId3">
            <a:alphaModFix/>
          </a:blip>
          <a:stretch>
            <a:fillRect/>
          </a:stretch>
        </p:blipFill>
        <p:spPr>
          <a:xfrm>
            <a:off x="4452825" y="152400"/>
            <a:ext cx="4107673" cy="4838699"/>
          </a:xfrm>
          <a:prstGeom prst="rect">
            <a:avLst/>
          </a:prstGeom>
          <a:noFill/>
          <a:ln>
            <a:noFill/>
          </a:ln>
        </p:spPr>
      </p:pic>
      <p:sp>
        <p:nvSpPr>
          <p:cNvPr id="686" name="Google Shape;686;p107"/>
          <p:cNvSpPr txBox="1"/>
          <p:nvPr/>
        </p:nvSpPr>
        <p:spPr>
          <a:xfrm>
            <a:off x="163050" y="390000"/>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results?</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lphaUcParenR"/>
            </a:pPr>
            <a:r>
              <a:rPr lang="en"/>
              <a:t>All the tools used played nicely together</a:t>
            </a:r>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a:solidFill>
                  <a:schemeClr val="dk1"/>
                </a:solidFill>
              </a:rPr>
              <a:t>B) preliminary user testing showed: </a:t>
            </a:r>
            <a:endParaRPr>
              <a:solidFill>
                <a:schemeClr val="dk1"/>
              </a:solidFill>
            </a:endParaRPr>
          </a:p>
          <a:p>
            <a:pPr marL="0" lvl="0" indent="0" algn="l" rtl="0">
              <a:spcBef>
                <a:spcPts val="0"/>
              </a:spcBef>
              <a:spcAft>
                <a:spcPts val="0"/>
              </a:spcAft>
              <a:buNone/>
            </a:pPr>
            <a:endParaRPr sz="1100">
              <a:solidFill>
                <a:schemeClr val="dk1"/>
              </a:solidFill>
            </a:endParaRPr>
          </a:p>
          <a:p>
            <a:pPr marL="457200" lvl="0" indent="-317500" algn="l" rtl="0">
              <a:spcBef>
                <a:spcPts val="0"/>
              </a:spcBef>
              <a:spcAft>
                <a:spcPts val="0"/>
              </a:spcAft>
              <a:buClr>
                <a:schemeClr val="dk1"/>
              </a:buClr>
              <a:buSzPts val="1400"/>
              <a:buAutoNum type="arabicParenR"/>
            </a:pPr>
            <a:r>
              <a:rPr lang="en">
                <a:solidFill>
                  <a:schemeClr val="dk1"/>
                </a:solidFill>
              </a:rPr>
              <a:t>Robust - fast and smooth rendering :) </a:t>
            </a:r>
            <a:endParaRPr>
              <a:solidFill>
                <a:schemeClr val="dk1"/>
              </a:solidFill>
            </a:endParaRPr>
          </a:p>
          <a:p>
            <a:pPr marL="457200" lvl="0" indent="-317500" algn="l" rtl="0">
              <a:spcBef>
                <a:spcPts val="0"/>
              </a:spcBef>
              <a:spcAft>
                <a:spcPts val="0"/>
              </a:spcAft>
              <a:buClr>
                <a:schemeClr val="dk1"/>
              </a:buClr>
              <a:buSzPts val="1400"/>
              <a:buAutoNum type="arabicParenR"/>
            </a:pPr>
            <a:r>
              <a:rPr lang="en">
                <a:solidFill>
                  <a:schemeClr val="dk1"/>
                </a:solidFill>
              </a:rPr>
              <a:t>Missing components needed ( like bar annotation and selection methods to be shown) </a:t>
            </a: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endParaRPr>
              <a:solidFill>
                <a:schemeClr val="dk1"/>
              </a:solidFill>
            </a:endParaRPr>
          </a:p>
          <a:p>
            <a:pPr marL="1371600" lvl="0" indent="0" algn="l" rtl="0">
              <a:spcBef>
                <a:spcPts val="0"/>
              </a:spcBef>
              <a:spcAft>
                <a:spcPts val="0"/>
              </a:spcAft>
              <a:buNone/>
            </a:pPr>
            <a:r>
              <a:rPr lang="en">
                <a:solidFill>
                  <a:schemeClr val="dk1"/>
                </a:solidFill>
              </a:rPr>
              <a:t>Work in progress  </a:t>
            </a:r>
            <a:endParaRPr>
              <a:solidFill>
                <a:schemeClr val="dk1"/>
              </a:solidFill>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a:t>  This was in 2017!</a:t>
            </a:r>
            <a:endParaRPr/>
          </a:p>
          <a:p>
            <a:pPr marL="0" lvl="0" indent="0" algn="l" rtl="0">
              <a:spcBef>
                <a:spcPts val="0"/>
              </a:spcBef>
              <a:spcAft>
                <a:spcPts val="0"/>
              </a:spcAft>
              <a:buNone/>
            </a:pPr>
            <a:r>
              <a:rPr lang="en"/>
              <a:t>“</a:t>
            </a:r>
            <a:r>
              <a:rPr lang="en" sz="1100">
                <a:solidFill>
                  <a:schemeClr val="dk1"/>
                </a:solidFill>
              </a:rPr>
              <a:t>		 						</a:t>
            </a:r>
            <a:endParaRPr sz="1100">
              <a:solidFill>
                <a:schemeClr val="dk1"/>
              </a:solidFill>
            </a:endParaRPr>
          </a:p>
          <a:p>
            <a:pPr marL="0" lvl="0" indent="0" algn="l" rtl="0">
              <a:spcBef>
                <a:spcPts val="0"/>
              </a:spcBef>
              <a:spcAft>
                <a:spcPts val="0"/>
              </a:spcAft>
              <a:buNone/>
            </a:pPr>
            <a:r>
              <a:rPr lang="en" sz="900">
                <a:solidFill>
                  <a:schemeClr val="dk1"/>
                </a:solidFill>
              </a:rPr>
              <a:t>our prototype application combines the versatility of D3.js, in terms of handling data, with the capabilities of the Argon framework, for doing handheld AR/MR. </a:t>
            </a:r>
            <a:r>
              <a:rPr lang="en" sz="900">
                <a:solidFill>
                  <a:srgbClr val="FF0000"/>
                </a:solidFill>
              </a:rPr>
              <a:t>To our knowledge, this is the first demonstration of this combination,</a:t>
            </a:r>
            <a:r>
              <a:rPr lang="en" sz="900">
                <a:solidFill>
                  <a:schemeClr val="dk1"/>
                </a:solidFill>
              </a:rPr>
              <a:t> and albeit simple, it demonstrates the strength of the synergy, between these frameworks.”</a:t>
            </a:r>
            <a:endParaRPr sz="900">
              <a:solidFill>
                <a:schemeClr val="dk1"/>
              </a:solidFill>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08"/>
          <p:cNvSpPr txBox="1"/>
          <p:nvPr/>
        </p:nvSpPr>
        <p:spPr>
          <a:xfrm>
            <a:off x="166575" y="168950"/>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Thoughts ?</a:t>
            </a:r>
            <a:endParaRPr sz="1800" b="1"/>
          </a:p>
        </p:txBody>
      </p:sp>
      <p:pic>
        <p:nvPicPr>
          <p:cNvPr id="692" name="Google Shape;692;p108"/>
          <p:cNvPicPr preferRelativeResize="0"/>
          <p:nvPr/>
        </p:nvPicPr>
        <p:blipFill>
          <a:blip r:embed="rId3">
            <a:alphaModFix/>
          </a:blip>
          <a:stretch>
            <a:fillRect/>
          </a:stretch>
        </p:blipFill>
        <p:spPr>
          <a:xfrm>
            <a:off x="166575" y="928450"/>
            <a:ext cx="4203100" cy="2364250"/>
          </a:xfrm>
          <a:prstGeom prst="rect">
            <a:avLst/>
          </a:prstGeom>
          <a:noFill/>
          <a:ln>
            <a:noFill/>
          </a:ln>
        </p:spPr>
      </p:pic>
      <p:sp>
        <p:nvSpPr>
          <p:cNvPr id="693" name="Google Shape;693;p108"/>
          <p:cNvSpPr txBox="1"/>
          <p:nvPr/>
        </p:nvSpPr>
        <p:spPr>
          <a:xfrm>
            <a:off x="4572000" y="645050"/>
            <a:ext cx="4080900" cy="4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Some of the statements they made felt either odd or if true, shocking.</a:t>
            </a:r>
            <a:endParaRPr/>
          </a:p>
          <a:p>
            <a:pPr marL="0" lvl="0" indent="0" algn="l" rtl="0">
              <a:spcBef>
                <a:spcPts val="0"/>
              </a:spcBef>
              <a:spcAft>
                <a:spcPts val="0"/>
              </a:spcAft>
              <a:buNone/>
            </a:pPr>
            <a:endParaRPr/>
          </a:p>
          <a:p>
            <a:pPr marL="0" lvl="0" indent="0" algn="l" rtl="0">
              <a:spcBef>
                <a:spcPts val="0"/>
              </a:spcBef>
              <a:spcAft>
                <a:spcPts val="0"/>
              </a:spcAft>
              <a:buNone/>
            </a:pPr>
            <a:r>
              <a:rPr lang="en"/>
              <a:t>Such as AR/MR research was not as popular( that most of it is based on VR?) - but retracted somewhat</a:t>
            </a:r>
            <a:endParaRPr/>
          </a:p>
          <a:p>
            <a:pPr marL="0" lvl="0" indent="0" algn="l" rtl="0">
              <a:spcBef>
                <a:spcPts val="0"/>
              </a:spcBef>
              <a:spcAft>
                <a:spcPts val="0"/>
              </a:spcAft>
              <a:buNone/>
            </a:pPr>
            <a:endParaRPr/>
          </a:p>
          <a:p>
            <a:pPr marL="0" lvl="0" indent="0" algn="l" rtl="0">
              <a:spcBef>
                <a:spcPts val="0"/>
              </a:spcBef>
              <a:spcAft>
                <a:spcPts val="0"/>
              </a:spcAft>
              <a:buNone/>
            </a:pPr>
            <a:r>
              <a:rPr lang="en"/>
              <a:t>Or others felt obvious, such as synergy between web frameworks, although I think this paper has an extension to it</a:t>
            </a:r>
            <a:endParaRPr/>
          </a:p>
          <a:p>
            <a:pPr marL="0" lvl="0" indent="0" algn="l" rtl="0">
              <a:spcBef>
                <a:spcPts val="0"/>
              </a:spcBef>
              <a:spcAft>
                <a:spcPts val="0"/>
              </a:spcAft>
              <a:buNone/>
            </a:pPr>
            <a:endParaRPr/>
          </a:p>
          <a:p>
            <a:pPr marL="0" lvl="0" indent="0" algn="l" rtl="0">
              <a:spcBef>
                <a:spcPts val="0"/>
              </a:spcBef>
              <a:spcAft>
                <a:spcPts val="0"/>
              </a:spcAft>
              <a:buNone/>
            </a:pPr>
            <a:r>
              <a:rPr lang="en"/>
              <a:t>IEEE vis poster paper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1625</Words>
  <Application>Microsoft Macintosh PowerPoint</Application>
  <PresentationFormat>On-screen Show (16:9)</PresentationFormat>
  <Paragraphs>280</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Courier New</vt:lpstr>
      <vt:lpstr>Montserrat</vt:lpstr>
      <vt:lpstr>Verdana</vt:lpstr>
      <vt:lpstr>Simple Light</vt:lpstr>
      <vt:lpstr>  CMPM 290A F2018 Students’ Pecha Kucha Presentations  https://creativecoding.soe.ucsc.edu/courses/cmpm290A_ia</vt:lpstr>
      <vt:lpstr>   Presenter: Rehaf  Article 1: Web-based Immersive Analytics in handheld Augumented reality   Article 2: Data Visualization on Interactive Surfaces: A Research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Data Visualization on Interactive Surfaces: A Research Agenda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CMPM 290A F2018 Students’ Pecha Kucha Presentations  https://creativecoding.soe.ucsc.edu/courses/cmpm290A_ia</dc:title>
  <cp:lastModifiedBy>rehaf j</cp:lastModifiedBy>
  <cp:revision>1</cp:revision>
  <dcterms:modified xsi:type="dcterms:W3CDTF">2018-12-13T07:03:32Z</dcterms:modified>
</cp:coreProperties>
</file>